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notesMasterIdLst>
    <p:notesMasterId r:id="rId13"/>
  </p:notesMasterIdLst>
  <p:sldSz cx="12191695" cy="6858000"/>
  <p:notesSz cx="6858000" cy="12191695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-image-1.jpe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0-image-1.jpe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1-image-1.jpe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5.png"/><Relationship Id="rId8" Type="http://schemas.openxmlformats.org/officeDocument/2006/relationships/image" Target="../media/image-11-8.png"/><Relationship Id="rId9" Type="http://schemas.openxmlformats.org/officeDocument/2006/relationships/image" Target="../media/image-11-5.png"/><Relationship Id="rId10" Type="http://schemas.openxmlformats.org/officeDocument/2006/relationships/image" Target="../media/image-11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Slide-2-image-1.jpe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image" Target="../media/image-2-5.png"/><Relationship Id="rId6" Type="http://schemas.openxmlformats.org/officeDocument/2006/relationships/image" Target="../media/image-2-6.png"/><Relationship Id="rId7" Type="http://schemas.openxmlformats.org/officeDocument/2006/relationships/image" Target="../media/image-2-5.png"/><Relationship Id="rId8" Type="http://schemas.openxmlformats.org/officeDocument/2006/relationships/image" Target="../media/image-2-8.png"/><Relationship Id="rId9" Type="http://schemas.openxmlformats.org/officeDocument/2006/relationships/image" Target="../media/image-2-5.png"/><Relationship Id="rId10" Type="http://schemas.openxmlformats.org/officeDocument/2006/relationships/image" Target="../media/image-2-10.png"/><Relationship Id="rId11" Type="http://schemas.openxmlformats.org/officeDocument/2006/relationships/image" Target="../media/image-2-5.png"/><Relationship Id="rId12" Type="http://schemas.openxmlformats.org/officeDocument/2006/relationships/image" Target="../media/image-2-12.png"/><Relationship Id="rId13" Type="http://schemas.openxmlformats.org/officeDocument/2006/relationships/image" Target="../media/image-2-5.png"/><Relationship Id="rId14" Type="http://schemas.openxmlformats.org/officeDocument/2006/relationships/image" Target="../media/image-2-3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3-image-1.jpe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Slide-4-image-1.jpe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5.png"/><Relationship Id="rId8" Type="http://schemas.openxmlformats.org/officeDocument/2006/relationships/image" Target="../media/image-4-8.png"/><Relationship Id="rId9" Type="http://schemas.openxmlformats.org/officeDocument/2006/relationships/image" Target="../media/image-4-5.png"/><Relationship Id="rId10" Type="http://schemas.openxmlformats.org/officeDocument/2006/relationships/image" Target="../media/image-4-10.png"/><Relationship Id="rId11" Type="http://schemas.openxmlformats.org/officeDocument/2006/relationships/image" Target="../media/image-4-5.png"/><Relationship Id="rId12" Type="http://schemas.openxmlformats.org/officeDocument/2006/relationships/image" Target="../media/image-4-3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jpe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Slide-6-image-1.jpe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5.png"/><Relationship Id="rId8" Type="http://schemas.openxmlformats.org/officeDocument/2006/relationships/image" Target="../media/image-6-8.png"/><Relationship Id="rId9" Type="http://schemas.openxmlformats.org/officeDocument/2006/relationships/image" Target="../media/image-6-5.png"/><Relationship Id="rId10" Type="http://schemas.openxmlformats.org/officeDocument/2006/relationships/image" Target="../media/image-6-10.png"/><Relationship Id="rId11" Type="http://schemas.openxmlformats.org/officeDocument/2006/relationships/image" Target="../media/image-6-5.png"/><Relationship Id="rId12" Type="http://schemas.openxmlformats.org/officeDocument/2006/relationships/image" Target="../media/image-6-12.png"/><Relationship Id="rId13" Type="http://schemas.openxmlformats.org/officeDocument/2006/relationships/image" Target="../media/image-6-5.png"/><Relationship Id="rId14" Type="http://schemas.openxmlformats.org/officeDocument/2006/relationships/image" Target="../media/image-6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Slide-7-image-1.jpe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Slide-8-image-1.jpe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5.png"/><Relationship Id="rId8" Type="http://schemas.openxmlformats.org/officeDocument/2006/relationships/image" Target="../media/image-8-8.png"/><Relationship Id="rId9" Type="http://schemas.openxmlformats.org/officeDocument/2006/relationships/image" Target="../media/image-8-5.png"/><Relationship Id="rId10" Type="http://schemas.openxmlformats.org/officeDocument/2006/relationships/image" Target="../media/image-8-10.png"/><Relationship Id="rId11" Type="http://schemas.openxmlformats.org/officeDocument/2006/relationships/image" Target="../media/image-8-5.png"/><Relationship Id="rId12" Type="http://schemas.openxmlformats.org/officeDocument/2006/relationships/image" Target="../media/image-8-12.png"/><Relationship Id="rId13" Type="http://schemas.openxmlformats.org/officeDocument/2006/relationships/image" Target="../media/image-8-5.png"/><Relationship Id="rId14" Type="http://schemas.openxmlformats.org/officeDocument/2006/relationships/image" Target="../media/image-8-14.png"/><Relationship Id="rId15" Type="http://schemas.openxmlformats.org/officeDocument/2006/relationships/image" Target="../media/image-8-5.png"/><Relationship Id="rId16" Type="http://schemas.openxmlformats.org/officeDocument/2006/relationships/image" Target="../media/image-8-16.png"/><Relationship Id="rId17" Type="http://schemas.openxmlformats.org/officeDocument/2006/relationships/image" Target="../media/image-8-5.png"/><Relationship Id="rId18" Type="http://schemas.openxmlformats.org/officeDocument/2006/relationships/image" Target="../media/image-8-18.png"/><Relationship Id="rId19" Type="http://schemas.openxmlformats.org/officeDocument/2006/relationships/image" Target="../media/image-8-5.png"/><Relationship Id="rId20" Type="http://schemas.openxmlformats.org/officeDocument/2006/relationships/image" Target="../media/image-8-20.png"/><Relationship Id="rId21" Type="http://schemas.openxmlformats.org/officeDocument/2006/relationships/slideLayout" Target="../slideLayouts/slideLayout1.xml"/><Relationship Id="rId2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jpe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5.png"/><Relationship Id="rId8" Type="http://schemas.openxmlformats.org/officeDocument/2006/relationships/image" Target="../media/image-9-8.png"/><Relationship Id="rId9" Type="http://schemas.openxmlformats.org/officeDocument/2006/relationships/image" Target="../media/image-9-5.png"/><Relationship Id="rId10" Type="http://schemas.openxmlformats.org/officeDocument/2006/relationships/image" Target="../media/image-9-10.png"/><Relationship Id="rId11" Type="http://schemas.openxmlformats.org/officeDocument/2006/relationships/image" Target="../media/image-9-5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image" Target="../media/image-9-14.png"/><Relationship Id="rId15" Type="http://schemas.openxmlformats.org/officeDocument/2006/relationships/slideLayout" Target="../slideLayouts/slideLayout1.xml"/><Relationship Id="rId1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:\Users\rafae\Downloads\ORIZON_EXPRESS\apresentacao\img\glow_amber.png">    </p:cNvPr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-502920" y="1051560"/>
            <a:ext cx="5943600" cy="5943600"/>
          </a:xfrm>
          <a:prstGeom prst="rect">
            <a:avLst/>
          </a:prstGeom>
        </p:spPr>
      </p:pic>
      <p:pic>
        <p:nvPicPr>
          <p:cNvPr id="3" name="Image 1" descr="C:\Users\rafae\Downloads\ORIZON_EXPRESS\apresentacao\img\logo_white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658368"/>
            <a:ext cx="3017520" cy="768795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667512" y="2724912"/>
            <a:ext cx="475488" cy="64008"/>
          </a:xfrm>
          <a:prstGeom prst="rect">
            <a:avLst/>
          </a:prstGeom>
          <a:solidFill>
            <a:srgbClr val="F0A93C"/>
          </a:solidFill>
          <a:ln/>
        </p:spPr>
      </p:sp>
      <p:sp>
        <p:nvSpPr>
          <p:cNvPr id="5" name="Text 1"/>
          <p:cNvSpPr/>
          <p:nvPr/>
        </p:nvSpPr>
        <p:spPr>
          <a:xfrm>
            <a:off x="640080" y="2889504"/>
            <a:ext cx="512064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spc="350" kern="0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APRESENTAÇÃO INSTITUCIONAL</a:t>
            </a:r>
            <a:endParaRPr lang="en-US" sz="1350" dirty="0"/>
          </a:p>
        </p:txBody>
      </p:sp>
      <p:sp>
        <p:nvSpPr>
          <p:cNvPr id="6" name="Text 2"/>
          <p:cNvSpPr/>
          <p:nvPr/>
        </p:nvSpPr>
        <p:spPr>
          <a:xfrm>
            <a:off x="640080" y="3273552"/>
            <a:ext cx="7498080" cy="14813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4600"/>
              </a:lnSpc>
              <a:buNone/>
            </a:pPr>
            <a:r>
              <a:rPr lang="en-US" sz="43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Quando sua carga
</a:t>
            </a:r>
            <a:pPr indent="0" marL="0">
              <a:lnSpc>
                <a:spcPts val="4600"/>
              </a:lnSpc>
              <a:buNone/>
            </a:pPr>
            <a:r>
              <a:rPr lang="en-US" sz="4300" b="1" dirty="0">
                <a:solidFill>
                  <a:srgbClr val="F0A93C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não pode esperar.</a:t>
            </a:r>
            <a:endParaRPr lang="en-US" sz="4300" dirty="0"/>
          </a:p>
        </p:txBody>
      </p:sp>
      <p:sp>
        <p:nvSpPr>
          <p:cNvPr id="7" name="Text 3"/>
          <p:cNvSpPr/>
          <p:nvPr/>
        </p:nvSpPr>
        <p:spPr>
          <a:xfrm>
            <a:off x="658368" y="4882896"/>
            <a:ext cx="5394960" cy="8686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2000"/>
              </a:lnSpc>
              <a:buNone/>
            </a:pPr>
            <a:r>
              <a:rPr lang="en-US" sz="1450" dirty="0">
                <a:solidFill>
                  <a:srgbClr val="DFE8E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Transporte dedicado, expresso e emergencial com vans: veículo exclusivo para a sua operação, coleta rápida e entrega direta ao destino.</a:t>
            </a:r>
            <a:endParaRPr lang="en-US" sz="1450" dirty="0"/>
          </a:p>
        </p:txBody>
      </p:sp>
      <p:sp>
        <p:nvSpPr>
          <p:cNvPr id="8" name="Text 4"/>
          <p:cNvSpPr/>
          <p:nvPr/>
        </p:nvSpPr>
        <p:spPr>
          <a:xfrm>
            <a:off x="658368" y="5870448"/>
            <a:ext cx="5943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spc="250" kern="0" dirty="0">
                <a:solidFill>
                  <a:srgbClr val="F0A93C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AGILIDADE QUE LEVA, CONFIANÇA QUE ENTREGA.</a:t>
            </a:r>
            <a:endParaRPr lang="en-US" sz="1200" dirty="0"/>
          </a:p>
        </p:txBody>
      </p:sp>
      <p:sp>
        <p:nvSpPr>
          <p:cNvPr id="9" name="Text 5"/>
          <p:cNvSpPr/>
          <p:nvPr/>
        </p:nvSpPr>
        <p:spPr>
          <a:xfrm>
            <a:off x="658368" y="6272784"/>
            <a:ext cx="59436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spc="250" kern="0" dirty="0">
                <a:solidFill>
                  <a:srgbClr val="9FB2C2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PAULÍNIA · SP · REGIÃO METROPOLITANA DE CAMPINAS</a:t>
            </a:r>
            <a:endParaRPr lang="en-US" sz="10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:\Users\rafae\Downloads\ORIZON_EXPRESS\apresentacao\img\logo_navy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420624"/>
            <a:ext cx="1481328" cy="377408"/>
          </a:xfrm>
          <a:prstGeom prst="rect">
            <a:avLst/>
          </a:prstGeom>
        </p:spPr>
      </p:pic>
      <p:pic>
        <p:nvPicPr>
          <p:cNvPr id="3" name="Image 1" descr="C:\Users\rafae\Downloads\ORIZON_EXPRESS\apresentacao\img\wing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0816" y="6428232"/>
            <a:ext cx="201168" cy="15646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9966960" y="6400800"/>
            <a:ext cx="102412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50" spc="100" kern="0" dirty="0">
                <a:solidFill>
                  <a:srgbClr val="5C7186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10 / 11</a:t>
            </a:r>
            <a:endParaRPr lang="en-US" sz="1050" dirty="0"/>
          </a:p>
        </p:txBody>
      </p:sp>
      <p:pic>
        <p:nvPicPr>
          <p:cNvPr id="5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1344168"/>
            <a:ext cx="182880" cy="182880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950976" y="1280160"/>
            <a:ext cx="9601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spc="250" kern="0" dirty="0">
                <a:solidFill>
                  <a:srgbClr val="9C671A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09   POR QUE A ORIZON</a:t>
            </a:r>
            <a:endParaRPr lang="en-US" sz="1250" dirty="0"/>
          </a:p>
        </p:txBody>
      </p:sp>
      <p:sp>
        <p:nvSpPr>
          <p:cNvPr id="7" name="Text 2"/>
          <p:cNvSpPr/>
          <p:nvPr/>
        </p:nvSpPr>
        <p:spPr>
          <a:xfrm>
            <a:off x="640080" y="1737360"/>
            <a:ext cx="9601200" cy="9692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3150"/>
              </a:lnSpc>
              <a:buNone/>
            </a:pPr>
            <a:r>
              <a:rPr lang="en-US" sz="3000" b="1" dirty="0">
                <a:solidFill>
                  <a:srgbClr val="0A1C2E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Por que embarcadores escolhem</a:t>
            </a:r>
            <a:endParaRPr lang="en-US" sz="3000" dirty="0"/>
          </a:p>
          <a:p>
            <a:pPr indent="0" marL="0">
              <a:lnSpc>
                <a:spcPts val="3150"/>
              </a:lnSpc>
              <a:buNone/>
            </a:pPr>
            <a:r>
              <a:rPr lang="en-US" sz="3000" b="1" dirty="0">
                <a:solidFill>
                  <a:srgbClr val="0A1C2E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 Orizon Express</a:t>
            </a:r>
            <a:endParaRPr lang="en-US" sz="3000" dirty="0"/>
          </a:p>
        </p:txBody>
      </p:sp>
      <p:sp>
        <p:nvSpPr>
          <p:cNvPr id="8" name="Shape 3"/>
          <p:cNvSpPr/>
          <p:nvPr/>
        </p:nvSpPr>
        <p:spPr>
          <a:xfrm>
            <a:off x="640080" y="2926080"/>
            <a:ext cx="2522144" cy="1719072"/>
          </a:xfrm>
          <a:prstGeom prst="roundRect">
            <a:avLst>
              <a:gd name="adj" fmla="val 6383"/>
            </a:avLst>
          </a:prstGeom>
          <a:solidFill>
            <a:srgbClr val="FFFFFF"/>
          </a:solidFill>
          <a:ln w="15875">
            <a:solidFill>
              <a:srgbClr val="D9E2EA"/>
            </a:solidFill>
            <a:prstDash val="solid"/>
          </a:ln>
          <a:effectLst>
            <a:outerShdw sx="100000" sy="100000" kx="0" ky="0" algn="bl" rotWithShape="0" blurRad="152400" dist="50800" dir="5400000">
              <a:srgbClr val="16283A">
                <a:alpha val="16000"/>
              </a:srgbClr>
            </a:outerShdw>
          </a:effectLst>
        </p:spPr>
      </p:sp>
      <p:sp>
        <p:nvSpPr>
          <p:cNvPr id="9" name="Text 4"/>
          <p:cNvSpPr/>
          <p:nvPr/>
        </p:nvSpPr>
        <p:spPr>
          <a:xfrm>
            <a:off x="877824" y="3108960"/>
            <a:ext cx="2064944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400" b="1" dirty="0">
                <a:solidFill>
                  <a:srgbClr val="9C671A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100%</a:t>
            </a:r>
            <a:endParaRPr lang="en-US" sz="3400" dirty="0"/>
          </a:p>
        </p:txBody>
      </p:sp>
      <p:sp>
        <p:nvSpPr>
          <p:cNvPr id="10" name="Text 5"/>
          <p:cNvSpPr/>
          <p:nvPr/>
        </p:nvSpPr>
        <p:spPr>
          <a:xfrm>
            <a:off x="877824" y="3822192"/>
            <a:ext cx="2064944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350"/>
              </a:lnSpc>
              <a:buNone/>
            </a:pPr>
            <a:r>
              <a:rPr lang="en-US" sz="1050" dirty="0">
                <a:solidFill>
                  <a:srgbClr val="2C4257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das operações com veículo</a:t>
            </a:r>
            <a:endParaRPr lang="en-US" sz="1050" dirty="0"/>
          </a:p>
          <a:p>
            <a:pPr indent="0" marL="0">
              <a:lnSpc>
                <a:spcPts val="1350"/>
              </a:lnSpc>
              <a:buNone/>
            </a:pPr>
            <a:r>
              <a:rPr lang="en-US" sz="1050" dirty="0">
                <a:solidFill>
                  <a:srgbClr val="2C4257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exclusivo, sem consolidação</a:t>
            </a:r>
            <a:endParaRPr lang="en-US" sz="1050" dirty="0"/>
          </a:p>
        </p:txBody>
      </p:sp>
      <p:sp>
        <p:nvSpPr>
          <p:cNvPr id="11" name="Shape 6"/>
          <p:cNvSpPr/>
          <p:nvPr/>
        </p:nvSpPr>
        <p:spPr>
          <a:xfrm>
            <a:off x="3436544" y="2926080"/>
            <a:ext cx="2522144" cy="1719072"/>
          </a:xfrm>
          <a:prstGeom prst="roundRect">
            <a:avLst>
              <a:gd name="adj" fmla="val 6383"/>
            </a:avLst>
          </a:prstGeom>
          <a:solidFill>
            <a:srgbClr val="FFFFFF"/>
          </a:solidFill>
          <a:ln w="15875">
            <a:solidFill>
              <a:srgbClr val="D9E2EA"/>
            </a:solidFill>
            <a:prstDash val="solid"/>
          </a:ln>
          <a:effectLst>
            <a:outerShdw sx="100000" sy="100000" kx="0" ky="0" algn="bl" rotWithShape="0" blurRad="152400" dist="50800" dir="5400000">
              <a:srgbClr val="16283A">
                <a:alpha val="16000"/>
              </a:srgbClr>
            </a:outerShdw>
          </a:effectLst>
        </p:spPr>
      </p:sp>
      <p:sp>
        <p:nvSpPr>
          <p:cNvPr id="12" name="Text 7"/>
          <p:cNvSpPr/>
          <p:nvPr/>
        </p:nvSpPr>
        <p:spPr>
          <a:xfrm>
            <a:off x="3674288" y="3108960"/>
            <a:ext cx="2064944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400" b="1" dirty="0">
                <a:solidFill>
                  <a:srgbClr val="9C671A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24h</a:t>
            </a:r>
            <a:endParaRPr lang="en-US" sz="3400" dirty="0"/>
          </a:p>
        </p:txBody>
      </p:sp>
      <p:sp>
        <p:nvSpPr>
          <p:cNvPr id="13" name="Text 8"/>
          <p:cNvSpPr/>
          <p:nvPr/>
        </p:nvSpPr>
        <p:spPr>
          <a:xfrm>
            <a:off x="3674288" y="3822192"/>
            <a:ext cx="2064944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350"/>
              </a:lnSpc>
              <a:buNone/>
            </a:pPr>
            <a:r>
              <a:rPr lang="en-US" sz="1050" dirty="0">
                <a:solidFill>
                  <a:srgbClr val="2C4257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de rastreamento Sascar e</a:t>
            </a:r>
            <a:endParaRPr lang="en-US" sz="1050" dirty="0"/>
          </a:p>
          <a:p>
            <a:pPr indent="0" marL="0">
              <a:lnSpc>
                <a:spcPts val="1350"/>
              </a:lnSpc>
              <a:buNone/>
            </a:pPr>
            <a:r>
              <a:rPr lang="en-US" sz="1050" dirty="0">
                <a:solidFill>
                  <a:srgbClr val="2C4257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comunicação durante o trajeto</a:t>
            </a:r>
            <a:endParaRPr lang="en-US" sz="1050" dirty="0"/>
          </a:p>
        </p:txBody>
      </p:sp>
      <p:sp>
        <p:nvSpPr>
          <p:cNvPr id="14" name="Shape 9"/>
          <p:cNvSpPr/>
          <p:nvPr/>
        </p:nvSpPr>
        <p:spPr>
          <a:xfrm>
            <a:off x="6233008" y="2926080"/>
            <a:ext cx="2522144" cy="1719072"/>
          </a:xfrm>
          <a:prstGeom prst="roundRect">
            <a:avLst>
              <a:gd name="adj" fmla="val 6383"/>
            </a:avLst>
          </a:prstGeom>
          <a:solidFill>
            <a:srgbClr val="FFFFFF"/>
          </a:solidFill>
          <a:ln w="15875">
            <a:solidFill>
              <a:srgbClr val="D9E2EA"/>
            </a:solidFill>
            <a:prstDash val="solid"/>
          </a:ln>
          <a:effectLst>
            <a:outerShdw sx="100000" sy="100000" kx="0" ky="0" algn="bl" rotWithShape="0" blurRad="152400" dist="50800" dir="5400000">
              <a:srgbClr val="16283A">
                <a:alpha val="16000"/>
              </a:srgbClr>
            </a:outerShdw>
          </a:effectLst>
        </p:spPr>
      </p:sp>
      <p:sp>
        <p:nvSpPr>
          <p:cNvPr id="15" name="Text 10"/>
          <p:cNvSpPr/>
          <p:nvPr/>
        </p:nvSpPr>
        <p:spPr>
          <a:xfrm>
            <a:off x="6470752" y="3108960"/>
            <a:ext cx="2064944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400" b="1" dirty="0">
                <a:solidFill>
                  <a:srgbClr val="9C671A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RMC</a:t>
            </a:r>
            <a:endParaRPr lang="en-US" sz="3400" dirty="0"/>
          </a:p>
        </p:txBody>
      </p:sp>
      <p:sp>
        <p:nvSpPr>
          <p:cNvPr id="16" name="Text 11"/>
          <p:cNvSpPr/>
          <p:nvPr/>
        </p:nvSpPr>
        <p:spPr>
          <a:xfrm>
            <a:off x="6470752" y="3822192"/>
            <a:ext cx="2064944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350"/>
              </a:lnSpc>
              <a:buNone/>
            </a:pPr>
            <a:r>
              <a:rPr lang="en-US" sz="1050" dirty="0">
                <a:solidFill>
                  <a:srgbClr val="2C4257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coleta rápida na região de</a:t>
            </a:r>
            <a:endParaRPr lang="en-US" sz="1050" dirty="0"/>
          </a:p>
          <a:p>
            <a:pPr indent="0" marL="0">
              <a:lnSpc>
                <a:spcPts val="1350"/>
              </a:lnSpc>
              <a:buNone/>
            </a:pPr>
            <a:r>
              <a:rPr lang="en-US" sz="1050" dirty="0">
                <a:solidFill>
                  <a:srgbClr val="2C4257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Campinas e polos industriais</a:t>
            </a:r>
            <a:endParaRPr lang="en-US" sz="1050" dirty="0"/>
          </a:p>
        </p:txBody>
      </p:sp>
      <p:sp>
        <p:nvSpPr>
          <p:cNvPr id="17" name="Shape 12"/>
          <p:cNvSpPr/>
          <p:nvPr/>
        </p:nvSpPr>
        <p:spPr>
          <a:xfrm>
            <a:off x="9029471" y="2926080"/>
            <a:ext cx="2522144" cy="1719072"/>
          </a:xfrm>
          <a:prstGeom prst="roundRect">
            <a:avLst>
              <a:gd name="adj" fmla="val 6383"/>
            </a:avLst>
          </a:prstGeom>
          <a:solidFill>
            <a:srgbClr val="FFFFFF"/>
          </a:solidFill>
          <a:ln w="15875">
            <a:solidFill>
              <a:srgbClr val="D9E2EA"/>
            </a:solidFill>
            <a:prstDash val="solid"/>
          </a:ln>
          <a:effectLst>
            <a:outerShdw sx="100000" sy="100000" kx="0" ky="0" algn="bl" rotWithShape="0" blurRad="152400" dist="50800" dir="5400000">
              <a:srgbClr val="16283A">
                <a:alpha val="16000"/>
              </a:srgbClr>
            </a:outerShdw>
          </a:effectLst>
        </p:spPr>
      </p:sp>
      <p:sp>
        <p:nvSpPr>
          <p:cNvPr id="18" name="Text 13"/>
          <p:cNvSpPr/>
          <p:nvPr/>
        </p:nvSpPr>
        <p:spPr>
          <a:xfrm>
            <a:off x="9267215" y="3108960"/>
            <a:ext cx="2064944" cy="5669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400" b="1" dirty="0">
                <a:solidFill>
                  <a:srgbClr val="9C671A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BR</a:t>
            </a:r>
            <a:endParaRPr lang="en-US" sz="3400" dirty="0"/>
          </a:p>
        </p:txBody>
      </p:sp>
      <p:sp>
        <p:nvSpPr>
          <p:cNvPr id="19" name="Text 14"/>
          <p:cNvSpPr/>
          <p:nvPr/>
        </p:nvSpPr>
        <p:spPr>
          <a:xfrm>
            <a:off x="9267215" y="3822192"/>
            <a:ext cx="2064944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350"/>
              </a:lnSpc>
              <a:buNone/>
            </a:pPr>
            <a:r>
              <a:rPr lang="en-US" sz="1050" dirty="0">
                <a:solidFill>
                  <a:srgbClr val="2C4257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alcance nacional a partir</a:t>
            </a:r>
            <a:endParaRPr lang="en-US" sz="1050" dirty="0"/>
          </a:p>
          <a:p>
            <a:pPr indent="0" marL="0">
              <a:lnSpc>
                <a:spcPts val="1350"/>
              </a:lnSpc>
              <a:buNone/>
            </a:pPr>
            <a:r>
              <a:rPr lang="en-US" sz="1050" dirty="0">
                <a:solidFill>
                  <a:srgbClr val="2C4257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de Paulínia/SP</a:t>
            </a:r>
            <a:endParaRPr lang="en-US" sz="1050" dirty="0"/>
          </a:p>
        </p:txBody>
      </p:sp>
      <p:sp>
        <p:nvSpPr>
          <p:cNvPr id="20" name="Shape 15"/>
          <p:cNvSpPr/>
          <p:nvPr/>
        </p:nvSpPr>
        <p:spPr>
          <a:xfrm>
            <a:off x="640080" y="4983480"/>
            <a:ext cx="3454298" cy="1042416"/>
          </a:xfrm>
          <a:prstGeom prst="roundRect">
            <a:avLst>
              <a:gd name="adj" fmla="val 8772"/>
            </a:avLst>
          </a:prstGeom>
          <a:solidFill>
            <a:srgbClr val="FFFFFF"/>
          </a:solidFill>
          <a:ln w="15875">
            <a:solidFill>
              <a:srgbClr val="D9E2EA"/>
            </a:solidFill>
            <a:prstDash val="solid"/>
          </a:ln>
          <a:effectLst>
            <a:outerShdw sx="100000" sy="100000" kx="0" ky="0" algn="bl" rotWithShape="0" blurRad="152400" dist="50800" dir="5400000">
              <a:srgbClr val="16283A">
                <a:alpha val="16000"/>
              </a:srgbClr>
            </a:outerShdw>
          </a:effectLst>
        </p:spPr>
      </p:sp>
      <p:sp>
        <p:nvSpPr>
          <p:cNvPr id="21" name="Shape 16"/>
          <p:cNvSpPr/>
          <p:nvPr/>
        </p:nvSpPr>
        <p:spPr>
          <a:xfrm>
            <a:off x="822960" y="5266944"/>
            <a:ext cx="475488" cy="475488"/>
          </a:xfrm>
          <a:prstGeom prst="ellipse">
            <a:avLst/>
          </a:prstGeom>
          <a:solidFill>
            <a:srgbClr val="D6902B"/>
          </a:solidFill>
          <a:ln/>
          <a:effectLst>
            <a:outerShdw sx="100000" sy="100000" kx="0" ky="0" algn="bl" rotWithShape="0" blurRad="127000" dist="38100" dir="5400000">
              <a:srgbClr val="000000">
                <a:alpha val="16000"/>
              </a:srgbClr>
            </a:outerShdw>
          </a:effectLst>
        </p:spPr>
      </p:sp>
      <p:pic>
        <p:nvPicPr>
          <p:cNvPr id="22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1342" y="5395326"/>
            <a:ext cx="218724" cy="218724"/>
          </a:xfrm>
          <a:prstGeom prst="rect">
            <a:avLst/>
          </a:prstGeom>
        </p:spPr>
      </p:pic>
      <p:sp>
        <p:nvSpPr>
          <p:cNvPr id="23" name="Text 17"/>
          <p:cNvSpPr/>
          <p:nvPr/>
        </p:nvSpPr>
        <p:spPr>
          <a:xfrm>
            <a:off x="1444752" y="4983480"/>
            <a:ext cx="2494178" cy="10424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450"/>
              </a:lnSpc>
              <a:buNone/>
            </a:pPr>
            <a:r>
              <a:rPr lang="en-US" sz="1150" b="1" dirty="0">
                <a:solidFill>
                  <a:srgbClr val="2C4257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Comunicação direta durante todo o transporte</a:t>
            </a:r>
            <a:endParaRPr lang="en-US" sz="1150" dirty="0"/>
          </a:p>
        </p:txBody>
      </p:sp>
      <p:sp>
        <p:nvSpPr>
          <p:cNvPr id="24" name="Shape 18"/>
          <p:cNvSpPr/>
          <p:nvPr/>
        </p:nvSpPr>
        <p:spPr>
          <a:xfrm>
            <a:off x="4368698" y="4983480"/>
            <a:ext cx="3454298" cy="1042416"/>
          </a:xfrm>
          <a:prstGeom prst="roundRect">
            <a:avLst>
              <a:gd name="adj" fmla="val 8772"/>
            </a:avLst>
          </a:prstGeom>
          <a:solidFill>
            <a:srgbClr val="FFFFFF"/>
          </a:solidFill>
          <a:ln w="15875">
            <a:solidFill>
              <a:srgbClr val="D9E2EA"/>
            </a:solidFill>
            <a:prstDash val="solid"/>
          </a:ln>
          <a:effectLst>
            <a:outerShdw sx="100000" sy="100000" kx="0" ky="0" algn="bl" rotWithShape="0" blurRad="152400" dist="50800" dir="5400000">
              <a:srgbClr val="16283A">
                <a:alpha val="16000"/>
              </a:srgbClr>
            </a:outerShdw>
          </a:effectLst>
        </p:spPr>
      </p:sp>
      <p:sp>
        <p:nvSpPr>
          <p:cNvPr id="25" name="Shape 19"/>
          <p:cNvSpPr/>
          <p:nvPr/>
        </p:nvSpPr>
        <p:spPr>
          <a:xfrm>
            <a:off x="4551578" y="5266944"/>
            <a:ext cx="475488" cy="475488"/>
          </a:xfrm>
          <a:prstGeom prst="ellipse">
            <a:avLst/>
          </a:prstGeom>
          <a:solidFill>
            <a:srgbClr val="D6902B"/>
          </a:solidFill>
          <a:ln/>
          <a:effectLst>
            <a:outerShdw sx="100000" sy="100000" kx="0" ky="0" algn="bl" rotWithShape="0" blurRad="127000" dist="38100" dir="5400000">
              <a:srgbClr val="000000">
                <a:alpha val="16000"/>
              </a:srgbClr>
            </a:outerShdw>
          </a:effectLst>
        </p:spPr>
      </p:sp>
      <p:pic>
        <p:nvPicPr>
          <p:cNvPr id="26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79960" y="5395326"/>
            <a:ext cx="218724" cy="218724"/>
          </a:xfrm>
          <a:prstGeom prst="rect">
            <a:avLst/>
          </a:prstGeom>
        </p:spPr>
      </p:pic>
      <p:sp>
        <p:nvSpPr>
          <p:cNvPr id="27" name="Text 20"/>
          <p:cNvSpPr/>
          <p:nvPr/>
        </p:nvSpPr>
        <p:spPr>
          <a:xfrm>
            <a:off x="5173370" y="4983480"/>
            <a:ext cx="2494178" cy="10424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450"/>
              </a:lnSpc>
              <a:buNone/>
            </a:pPr>
            <a:r>
              <a:rPr lang="en-US" sz="1150" b="1" dirty="0">
                <a:solidFill>
                  <a:srgbClr val="2C4257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Flexibilidade para rotas recorrentes e operações dedicadas</a:t>
            </a:r>
            <a:endParaRPr lang="en-US" sz="1150" dirty="0"/>
          </a:p>
        </p:txBody>
      </p:sp>
      <p:sp>
        <p:nvSpPr>
          <p:cNvPr id="28" name="Shape 21"/>
          <p:cNvSpPr/>
          <p:nvPr/>
        </p:nvSpPr>
        <p:spPr>
          <a:xfrm>
            <a:off x="8097317" y="4983480"/>
            <a:ext cx="3454298" cy="1042416"/>
          </a:xfrm>
          <a:prstGeom prst="roundRect">
            <a:avLst>
              <a:gd name="adj" fmla="val 8772"/>
            </a:avLst>
          </a:prstGeom>
          <a:solidFill>
            <a:srgbClr val="FFFFFF"/>
          </a:solidFill>
          <a:ln w="15875">
            <a:solidFill>
              <a:srgbClr val="D9E2EA"/>
            </a:solidFill>
            <a:prstDash val="solid"/>
          </a:ln>
          <a:effectLst>
            <a:outerShdw sx="100000" sy="100000" kx="0" ky="0" algn="bl" rotWithShape="0" blurRad="152400" dist="50800" dir="5400000">
              <a:srgbClr val="16283A">
                <a:alpha val="16000"/>
              </a:srgbClr>
            </a:outerShdw>
          </a:effectLst>
        </p:spPr>
      </p:sp>
      <p:sp>
        <p:nvSpPr>
          <p:cNvPr id="29" name="Shape 22"/>
          <p:cNvSpPr/>
          <p:nvPr/>
        </p:nvSpPr>
        <p:spPr>
          <a:xfrm>
            <a:off x="8280197" y="5266944"/>
            <a:ext cx="475488" cy="475488"/>
          </a:xfrm>
          <a:prstGeom prst="ellipse">
            <a:avLst/>
          </a:prstGeom>
          <a:solidFill>
            <a:srgbClr val="D6902B"/>
          </a:solidFill>
          <a:ln/>
          <a:effectLst>
            <a:outerShdw sx="100000" sy="100000" kx="0" ky="0" algn="bl" rotWithShape="0" blurRad="127000" dist="38100" dir="5400000">
              <a:srgbClr val="000000">
                <a:alpha val="16000"/>
              </a:srgbClr>
            </a:outerShdw>
          </a:effectLst>
        </p:spPr>
      </p:sp>
      <p:pic>
        <p:nvPicPr>
          <p:cNvPr id="30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08579" y="5395326"/>
            <a:ext cx="218724" cy="218724"/>
          </a:xfrm>
          <a:prstGeom prst="rect">
            <a:avLst/>
          </a:prstGeom>
        </p:spPr>
      </p:pic>
      <p:sp>
        <p:nvSpPr>
          <p:cNvPr id="31" name="Text 23"/>
          <p:cNvSpPr/>
          <p:nvPr/>
        </p:nvSpPr>
        <p:spPr>
          <a:xfrm>
            <a:off x="8901989" y="4983480"/>
            <a:ext cx="2494178" cy="104241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450"/>
              </a:lnSpc>
              <a:buNone/>
            </a:pPr>
            <a:r>
              <a:rPr lang="en-US" sz="1150" b="1" dirty="0">
                <a:solidFill>
                  <a:srgbClr val="2C4257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Atendimento próximo, direto com quem decide</a:t>
            </a:r>
            <a:endParaRPr lang="en-US" sz="11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:\Users\rafae\Downloads\ORIZON_EXPRESS\apresentacao\img\glow_amber.png">    </p:cNvPr>
          <p:cNvPicPr>
            <a:picLocks noChangeAspect="1"/>
          </p:cNvPicPr>
          <p:nvPr/>
        </p:nvPicPr>
        <p:blipFill>
          <a:blip r:embed="rId2">
            <a:alphaModFix amt="45000"/>
          </a:blip>
          <a:stretch>
            <a:fillRect/>
          </a:stretch>
        </p:blipFill>
        <p:spPr>
          <a:xfrm>
            <a:off x="-457200" y="1097280"/>
            <a:ext cx="5486400" cy="5486400"/>
          </a:xfrm>
          <a:prstGeom prst="rect">
            <a:avLst/>
          </a:prstGeom>
        </p:spPr>
      </p:pic>
      <p:pic>
        <p:nvPicPr>
          <p:cNvPr id="3" name="Image 1" descr="C:\Users\rafae\Downloads\ORIZON_EXPRESS\apresentacao\img\logo_white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" y="566928"/>
            <a:ext cx="2468880" cy="629014"/>
          </a:xfrm>
          <a:prstGeom prst="rect">
            <a:avLst/>
          </a:prstGeom>
        </p:spPr>
      </p:pic>
      <p:sp>
        <p:nvSpPr>
          <p:cNvPr id="4" name="Shape 0"/>
          <p:cNvSpPr/>
          <p:nvPr/>
        </p:nvSpPr>
        <p:spPr>
          <a:xfrm>
            <a:off x="667512" y="1920240"/>
            <a:ext cx="475488" cy="64008"/>
          </a:xfrm>
          <a:prstGeom prst="rect">
            <a:avLst/>
          </a:prstGeom>
          <a:solidFill>
            <a:srgbClr val="F0A93C"/>
          </a:solidFill>
          <a:ln/>
        </p:spPr>
      </p:sp>
      <p:sp>
        <p:nvSpPr>
          <p:cNvPr id="5" name="Text 1"/>
          <p:cNvSpPr/>
          <p:nvPr/>
        </p:nvSpPr>
        <p:spPr>
          <a:xfrm>
            <a:off x="640080" y="2121408"/>
            <a:ext cx="8961120" cy="1371600"/>
          </a:xfrm>
          <a:prstGeom prst="rect">
            <a:avLst/>
          </a:prstGeom>
          <a:noFill/>
          <a:ln/>
          <a:effectLst>
            <a:outerShdw sx="100000" sy="100000" kx="0" ky="0" algn="bl" rotWithShape="0" blurRad="127000" dist="38100" dir="5400000">
              <a:srgbClr val="000000">
                <a:alpha val="16000"/>
              </a:srgbClr>
            </a:outerShdw>
          </a:effectLst>
        </p:spPr>
        <p:txBody>
          <a:bodyPr wrap="square" lIns="0" tIns="0" rIns="0" bIns="0" rtlCol="0" anchor="ctr"/>
          <a:lstStyle/>
          <a:p>
            <a:pPr indent="0" marL="0">
              <a:lnSpc>
                <a:spcPts val="38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Sua carga não pode esperar?
</a:t>
            </a:r>
            <a:pPr indent="0" marL="0">
              <a:lnSpc>
                <a:spcPts val="3800"/>
              </a:lnSpc>
              <a:buNone/>
            </a:pPr>
            <a:r>
              <a:rPr lang="en-US" sz="3400" b="1" dirty="0">
                <a:solidFill>
                  <a:srgbClr val="F0A93C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Fale com a Orizon Express.</a:t>
            </a:r>
            <a:endParaRPr lang="en-US" sz="3400" dirty="0"/>
          </a:p>
        </p:txBody>
      </p:sp>
      <p:sp>
        <p:nvSpPr>
          <p:cNvPr id="6" name="Shape 2"/>
          <p:cNvSpPr/>
          <p:nvPr/>
        </p:nvSpPr>
        <p:spPr>
          <a:xfrm>
            <a:off x="640080" y="3639312"/>
            <a:ext cx="4160520" cy="530352"/>
          </a:xfrm>
          <a:prstGeom prst="roundRect">
            <a:avLst>
              <a:gd name="adj" fmla="val 20690"/>
            </a:avLst>
          </a:prstGeom>
          <a:solidFill>
            <a:srgbClr val="D6902B"/>
          </a:solidFill>
          <a:ln/>
          <a:effectLst>
            <a:outerShdw sx="100000" sy="100000" kx="0" ky="0" algn="bl" rotWithShape="0" blurRad="127000" dist="38100" dir="5400000">
              <a:srgbClr val="000000">
                <a:alpha val="16000"/>
              </a:srgbClr>
            </a:outerShdw>
          </a:effectLst>
        </p:spPr>
      </p:sp>
      <p:sp>
        <p:nvSpPr>
          <p:cNvPr id="7" name="Text 3"/>
          <p:cNvSpPr/>
          <p:nvPr/>
        </p:nvSpPr>
        <p:spPr>
          <a:xfrm>
            <a:off x="731520" y="3639312"/>
            <a:ext cx="3611880" cy="5303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300" b="1" spc="150" kern="0" dirty="0">
                <a:solidFill>
                  <a:srgbClr val="051A2E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SOLICITE UMA COTAÇÃO DEDICADA</a:t>
            </a:r>
            <a:endParaRPr lang="en-US" sz="1300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400" y="3803904"/>
            <a:ext cx="201168" cy="201168"/>
          </a:xfrm>
          <a:prstGeom prst="rect">
            <a:avLst/>
          </a:prstGeom>
        </p:spPr>
      </p:pic>
      <p:pic>
        <p:nvPicPr>
          <p:cNvPr id="9" name="Image 3" descr="C:\Users\rafae\Downloads\ORIZON_EXPRESS\apresentacao\img\glow_amber_hi.png">    </p:cNvPr>
          <p:cNvPicPr>
            <a:picLocks noChangeAspect="1"/>
          </p:cNvPicPr>
          <p:nvPr/>
        </p:nvPicPr>
        <p:blipFill>
          <a:blip r:embed="rId5">
            <a:alphaModFix amt="45000"/>
          </a:blip>
          <a:stretch>
            <a:fillRect/>
          </a:stretch>
        </p:blipFill>
        <p:spPr>
          <a:xfrm>
            <a:off x="319126" y="4205326"/>
            <a:ext cx="1135685" cy="1135685"/>
          </a:xfrm>
          <a:prstGeom prst="rect">
            <a:avLst/>
          </a:prstGeom>
        </p:spPr>
      </p:pic>
      <p:sp>
        <p:nvSpPr>
          <p:cNvPr id="10" name="Shape 4"/>
          <p:cNvSpPr/>
          <p:nvPr/>
        </p:nvSpPr>
        <p:spPr>
          <a:xfrm>
            <a:off x="640080" y="4526280"/>
            <a:ext cx="493776" cy="493776"/>
          </a:xfrm>
          <a:prstGeom prst="ellipse">
            <a:avLst/>
          </a:prstGeom>
          <a:solidFill>
            <a:srgbClr val="D6902B"/>
          </a:solidFill>
          <a:ln/>
        </p:spPr>
      </p:sp>
      <p:pic>
        <p:nvPicPr>
          <p:cNvPr id="11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400" y="4659600"/>
            <a:ext cx="227137" cy="227137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1335024" y="4489704"/>
            <a:ext cx="73152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spc="200" kern="0" dirty="0">
                <a:solidFill>
                  <a:srgbClr val="F0A93C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E-MAIL</a:t>
            </a:r>
            <a:endParaRPr lang="en-US" sz="1050" dirty="0"/>
          </a:p>
        </p:txBody>
      </p:sp>
      <p:sp>
        <p:nvSpPr>
          <p:cNvPr id="13" name="Text 6"/>
          <p:cNvSpPr/>
          <p:nvPr/>
        </p:nvSpPr>
        <p:spPr>
          <a:xfrm>
            <a:off x="1335024" y="4718304"/>
            <a:ext cx="77724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orizon@orizonexpress.com.br</a:t>
            </a:r>
            <a:endParaRPr lang="en-US" sz="1400" dirty="0"/>
          </a:p>
        </p:txBody>
      </p:sp>
      <p:pic>
        <p:nvPicPr>
          <p:cNvPr id="14" name="Image 5" descr="C:\Users\rafae\Downloads\ORIZON_EXPRESS\apresentacao\img\glow_amber_hi.png">    </p:cNvPr>
          <p:cNvPicPr>
            <a:picLocks noChangeAspect="1"/>
          </p:cNvPicPr>
          <p:nvPr/>
        </p:nvPicPr>
        <p:blipFill>
          <a:blip r:embed="rId7">
            <a:alphaModFix amt="45000"/>
          </a:blip>
          <a:stretch>
            <a:fillRect/>
          </a:stretch>
        </p:blipFill>
        <p:spPr>
          <a:xfrm>
            <a:off x="319126" y="4881982"/>
            <a:ext cx="1135685" cy="1135685"/>
          </a:xfrm>
          <a:prstGeom prst="rect">
            <a:avLst/>
          </a:prstGeom>
        </p:spPr>
      </p:pic>
      <p:sp>
        <p:nvSpPr>
          <p:cNvPr id="15" name="Shape 7"/>
          <p:cNvSpPr/>
          <p:nvPr/>
        </p:nvSpPr>
        <p:spPr>
          <a:xfrm>
            <a:off x="640080" y="5202936"/>
            <a:ext cx="493776" cy="493776"/>
          </a:xfrm>
          <a:prstGeom prst="ellipse">
            <a:avLst/>
          </a:prstGeom>
          <a:solidFill>
            <a:srgbClr val="D6902B"/>
          </a:solidFill>
          <a:ln/>
        </p:spPr>
      </p:sp>
      <p:pic>
        <p:nvPicPr>
          <p:cNvPr id="16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3400" y="5336256"/>
            <a:ext cx="227137" cy="227137"/>
          </a:xfrm>
          <a:prstGeom prst="rect">
            <a:avLst/>
          </a:prstGeom>
        </p:spPr>
      </p:pic>
      <p:sp>
        <p:nvSpPr>
          <p:cNvPr id="17" name="Text 8"/>
          <p:cNvSpPr/>
          <p:nvPr/>
        </p:nvSpPr>
        <p:spPr>
          <a:xfrm>
            <a:off x="1335024" y="5166360"/>
            <a:ext cx="73152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spc="200" kern="0" dirty="0">
                <a:solidFill>
                  <a:srgbClr val="F0A93C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DIRETORIA</a:t>
            </a:r>
            <a:endParaRPr lang="en-US" sz="1050" dirty="0"/>
          </a:p>
        </p:txBody>
      </p:sp>
      <p:sp>
        <p:nvSpPr>
          <p:cNvPr id="18" name="Text 9"/>
          <p:cNvSpPr/>
          <p:nvPr/>
        </p:nvSpPr>
        <p:spPr>
          <a:xfrm>
            <a:off x="1335024" y="5394960"/>
            <a:ext cx="77724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Orizon David Guilherme</a:t>
            </a:r>
            <a:endParaRPr lang="en-US" sz="1400" dirty="0"/>
          </a:p>
        </p:txBody>
      </p:sp>
      <p:pic>
        <p:nvPicPr>
          <p:cNvPr id="19" name="Image 7" descr="C:\Users\rafae\Downloads\ORIZON_EXPRESS\apresentacao\img\glow_amber_hi.png">    </p:cNvPr>
          <p:cNvPicPr>
            <a:picLocks noChangeAspect="1"/>
          </p:cNvPicPr>
          <p:nvPr/>
        </p:nvPicPr>
        <p:blipFill>
          <a:blip r:embed="rId9">
            <a:alphaModFix amt="45000"/>
          </a:blip>
          <a:stretch>
            <a:fillRect/>
          </a:stretch>
        </p:blipFill>
        <p:spPr>
          <a:xfrm>
            <a:off x="319126" y="5558638"/>
            <a:ext cx="1135685" cy="1135685"/>
          </a:xfrm>
          <a:prstGeom prst="rect">
            <a:avLst/>
          </a:prstGeom>
        </p:spPr>
      </p:pic>
      <p:sp>
        <p:nvSpPr>
          <p:cNvPr id="20" name="Shape 10"/>
          <p:cNvSpPr/>
          <p:nvPr/>
        </p:nvSpPr>
        <p:spPr>
          <a:xfrm>
            <a:off x="640080" y="5879592"/>
            <a:ext cx="493776" cy="493776"/>
          </a:xfrm>
          <a:prstGeom prst="ellipse">
            <a:avLst/>
          </a:prstGeom>
          <a:solidFill>
            <a:srgbClr val="D6902B"/>
          </a:solidFill>
          <a:ln/>
        </p:spPr>
      </p:sp>
      <p:pic>
        <p:nvPicPr>
          <p:cNvPr id="21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3400" y="6012912"/>
            <a:ext cx="227137" cy="227137"/>
          </a:xfrm>
          <a:prstGeom prst="rect">
            <a:avLst/>
          </a:prstGeom>
        </p:spPr>
      </p:pic>
      <p:sp>
        <p:nvSpPr>
          <p:cNvPr id="22" name="Text 11"/>
          <p:cNvSpPr/>
          <p:nvPr/>
        </p:nvSpPr>
        <p:spPr>
          <a:xfrm>
            <a:off x="1335024" y="5843016"/>
            <a:ext cx="731520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b="1" spc="200" kern="0" dirty="0">
                <a:solidFill>
                  <a:srgbClr val="F0A93C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BASE</a:t>
            </a:r>
            <a:endParaRPr lang="en-US" sz="1050" dirty="0"/>
          </a:p>
        </p:txBody>
      </p:sp>
      <p:sp>
        <p:nvSpPr>
          <p:cNvPr id="23" name="Text 12"/>
          <p:cNvSpPr/>
          <p:nvPr/>
        </p:nvSpPr>
        <p:spPr>
          <a:xfrm>
            <a:off x="1335024" y="6071616"/>
            <a:ext cx="77724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0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Paulínia/SP · Região Metropolitana de Campinas</a:t>
            </a:r>
            <a:endParaRPr lang="en-US" sz="1400" dirty="0"/>
          </a:p>
        </p:txBody>
      </p:sp>
      <p:sp>
        <p:nvSpPr>
          <p:cNvPr id="24" name="Text 13"/>
          <p:cNvSpPr/>
          <p:nvPr/>
        </p:nvSpPr>
        <p:spPr>
          <a:xfrm>
            <a:off x="640080" y="6419088"/>
            <a:ext cx="109728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i="1" dirty="0">
                <a:solidFill>
                  <a:srgbClr val="DFE8E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Agilidade que leva, confiança que entrega.</a:t>
            </a:r>
            <a:endParaRPr lang="en-US" sz="12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:\Users\rafae\Downloads\ORIZON_EXPRESS\apresentacao\img\logo_whit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420624"/>
            <a:ext cx="1481328" cy="377408"/>
          </a:xfrm>
          <a:prstGeom prst="rect">
            <a:avLst/>
          </a:prstGeom>
        </p:spPr>
      </p:pic>
      <p:pic>
        <p:nvPicPr>
          <p:cNvPr id="3" name="Image 1" descr="C:\Users\rafae\Downloads\ORIZON_EXPRESS\apresentacao\img\wing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0816" y="6428232"/>
            <a:ext cx="201168" cy="15646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9966960" y="6400800"/>
            <a:ext cx="102412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50" spc="100" kern="0" dirty="0">
                <a:solidFill>
                  <a:srgbClr val="8CA0B3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02 / 11</a:t>
            </a:r>
            <a:endParaRPr lang="en-US" sz="1050" dirty="0"/>
          </a:p>
        </p:txBody>
      </p:sp>
      <p:pic>
        <p:nvPicPr>
          <p:cNvPr id="5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1344168"/>
            <a:ext cx="182880" cy="182880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950976" y="1280160"/>
            <a:ext cx="9601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spc="250" kern="0" dirty="0">
                <a:solidFill>
                  <a:srgbClr val="F0A93C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01   QUEM SOMOS</a:t>
            </a:r>
            <a:endParaRPr lang="en-US" sz="1250" dirty="0"/>
          </a:p>
        </p:txBody>
      </p:sp>
      <p:sp>
        <p:nvSpPr>
          <p:cNvPr id="7" name="Text 2"/>
          <p:cNvSpPr/>
          <p:nvPr/>
        </p:nvSpPr>
        <p:spPr>
          <a:xfrm>
            <a:off x="640080" y="1737360"/>
            <a:ext cx="6583680" cy="9692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3255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Transporte dedicado no ritmo</a:t>
            </a:r>
            <a:endParaRPr lang="en-US" sz="3100" dirty="0"/>
          </a:p>
          <a:p>
            <a:pPr indent="0" marL="0">
              <a:lnSpc>
                <a:spcPts val="3255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da sua operação</a:t>
            </a:r>
            <a:endParaRPr lang="en-US" sz="3100" dirty="0"/>
          </a:p>
        </p:txBody>
      </p:sp>
      <p:sp>
        <p:nvSpPr>
          <p:cNvPr id="8" name="Text 3"/>
          <p:cNvSpPr/>
          <p:nvPr/>
        </p:nvSpPr>
        <p:spPr>
          <a:xfrm>
            <a:off x="640080" y="2980944"/>
            <a:ext cx="6400800" cy="11887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900"/>
              </a:lnSpc>
              <a:buNone/>
            </a:pPr>
            <a:r>
              <a:rPr lang="en-US" sz="1350" dirty="0">
                <a:solidFill>
                  <a:srgbClr val="C7D3DE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 Orizon Express é uma transportadora de Paulínia/SP, no coração da Região Metropolitana de Campinas, especializada em transporte rodoviário dedicado, expresso e emergencial com vans. Cada operação recebe um veículo exclusivo, que coleta rápido e segue direto ao destino.</a:t>
            </a:r>
            <a:endParaRPr lang="en-US" sz="1350" dirty="0"/>
          </a:p>
        </p:txBody>
      </p:sp>
      <p:pic>
        <p:nvPicPr>
          <p:cNvPr id="9" name="Image 3" descr="C:\Users\rafae\Downloads\ORIZON_EXPRESS\apresentacao\img\glow_amber_hi.png">    </p:cNvPr>
          <p:cNvPicPr>
            <a:picLocks noChangeAspect="1"/>
          </p:cNvPicPr>
          <p:nvPr/>
        </p:nvPicPr>
        <p:blipFill>
          <a:blip r:embed="rId5">
            <a:alphaModFix amt="45000"/>
          </a:blip>
          <a:stretch>
            <a:fillRect/>
          </a:stretch>
        </p:blipFill>
        <p:spPr>
          <a:xfrm>
            <a:off x="342900" y="4018788"/>
            <a:ext cx="1051560" cy="1051560"/>
          </a:xfrm>
          <a:prstGeom prst="rect">
            <a:avLst/>
          </a:prstGeom>
        </p:spPr>
      </p:pic>
      <p:sp>
        <p:nvSpPr>
          <p:cNvPr id="10" name="Shape 4"/>
          <p:cNvSpPr/>
          <p:nvPr/>
        </p:nvSpPr>
        <p:spPr>
          <a:xfrm>
            <a:off x="640080" y="4315968"/>
            <a:ext cx="457200" cy="457200"/>
          </a:xfrm>
          <a:prstGeom prst="ellipse">
            <a:avLst/>
          </a:prstGeom>
          <a:solidFill>
            <a:srgbClr val="D6902B"/>
          </a:solidFill>
          <a:ln/>
        </p:spPr>
      </p:sp>
      <p:pic>
        <p:nvPicPr>
          <p:cNvPr id="11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3524" y="4439412"/>
            <a:ext cx="210312" cy="210312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1261872" y="4288536"/>
            <a:ext cx="6309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Sede própria com armazém e CD em Paulínia/SP</a:t>
            </a:r>
            <a:endParaRPr lang="en-US" sz="1350" dirty="0"/>
          </a:p>
        </p:txBody>
      </p:sp>
      <p:pic>
        <p:nvPicPr>
          <p:cNvPr id="13" name="Image 5" descr="C:\Users\rafae\Downloads\ORIZON_EXPRESS\apresentacao\img\glow_amber_hi.png">    </p:cNvPr>
          <p:cNvPicPr>
            <a:picLocks noChangeAspect="1"/>
          </p:cNvPicPr>
          <p:nvPr/>
        </p:nvPicPr>
        <p:blipFill>
          <a:blip r:embed="rId7">
            <a:alphaModFix amt="45000"/>
          </a:blip>
          <a:stretch>
            <a:fillRect/>
          </a:stretch>
        </p:blipFill>
        <p:spPr>
          <a:xfrm>
            <a:off x="342900" y="4530852"/>
            <a:ext cx="1051560" cy="1051560"/>
          </a:xfrm>
          <a:prstGeom prst="rect">
            <a:avLst/>
          </a:prstGeom>
        </p:spPr>
      </p:pic>
      <p:sp>
        <p:nvSpPr>
          <p:cNvPr id="14" name="Shape 6"/>
          <p:cNvSpPr/>
          <p:nvPr/>
        </p:nvSpPr>
        <p:spPr>
          <a:xfrm>
            <a:off x="640080" y="4828032"/>
            <a:ext cx="457200" cy="457200"/>
          </a:xfrm>
          <a:prstGeom prst="ellipse">
            <a:avLst/>
          </a:prstGeom>
          <a:solidFill>
            <a:srgbClr val="D6902B"/>
          </a:solidFill>
          <a:ln/>
        </p:spPr>
      </p:sp>
      <p:pic>
        <p:nvPicPr>
          <p:cNvPr id="15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3524" y="4951476"/>
            <a:ext cx="210312" cy="210312"/>
          </a:xfrm>
          <a:prstGeom prst="rect">
            <a:avLst/>
          </a:prstGeom>
        </p:spPr>
      </p:pic>
      <p:sp>
        <p:nvSpPr>
          <p:cNvPr id="16" name="Text 7"/>
          <p:cNvSpPr/>
          <p:nvPr/>
        </p:nvSpPr>
        <p:spPr>
          <a:xfrm>
            <a:off x="1261872" y="4800600"/>
            <a:ext cx="6309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Frota própria de vans e utilitários</a:t>
            </a:r>
            <a:endParaRPr lang="en-US" sz="1350" dirty="0"/>
          </a:p>
        </p:txBody>
      </p:sp>
      <p:pic>
        <p:nvPicPr>
          <p:cNvPr id="17" name="Image 7" descr="C:\Users\rafae\Downloads\ORIZON_EXPRESS\apresentacao\img\glow_amber_hi.png">    </p:cNvPr>
          <p:cNvPicPr>
            <a:picLocks noChangeAspect="1"/>
          </p:cNvPicPr>
          <p:nvPr/>
        </p:nvPicPr>
        <p:blipFill>
          <a:blip r:embed="rId9">
            <a:alphaModFix amt="45000"/>
          </a:blip>
          <a:stretch>
            <a:fillRect/>
          </a:stretch>
        </p:blipFill>
        <p:spPr>
          <a:xfrm>
            <a:off x="342900" y="5042916"/>
            <a:ext cx="1051560" cy="1051560"/>
          </a:xfrm>
          <a:prstGeom prst="rect">
            <a:avLst/>
          </a:prstGeom>
        </p:spPr>
      </p:pic>
      <p:sp>
        <p:nvSpPr>
          <p:cNvPr id="18" name="Shape 8"/>
          <p:cNvSpPr/>
          <p:nvPr/>
        </p:nvSpPr>
        <p:spPr>
          <a:xfrm>
            <a:off x="640080" y="5340096"/>
            <a:ext cx="457200" cy="457200"/>
          </a:xfrm>
          <a:prstGeom prst="ellipse">
            <a:avLst/>
          </a:prstGeom>
          <a:solidFill>
            <a:srgbClr val="D6902B"/>
          </a:solidFill>
          <a:ln/>
        </p:spPr>
      </p:sp>
      <p:pic>
        <p:nvPicPr>
          <p:cNvPr id="19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63524" y="5463540"/>
            <a:ext cx="210312" cy="210312"/>
          </a:xfrm>
          <a:prstGeom prst="rect">
            <a:avLst/>
          </a:prstGeom>
        </p:spPr>
      </p:pic>
      <p:sp>
        <p:nvSpPr>
          <p:cNvPr id="20" name="Text 9"/>
          <p:cNvSpPr/>
          <p:nvPr/>
        </p:nvSpPr>
        <p:spPr>
          <a:xfrm>
            <a:off x="1261872" y="5312664"/>
            <a:ext cx="6309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Rastreamento 24h e gerenciamento de risco</a:t>
            </a:r>
            <a:endParaRPr lang="en-US" sz="1350" dirty="0"/>
          </a:p>
        </p:txBody>
      </p:sp>
      <p:pic>
        <p:nvPicPr>
          <p:cNvPr id="21" name="Image 9" descr="C:\Users\rafae\Downloads\ORIZON_EXPRESS\apresentacao\img\glow_amber_hi.png">    </p:cNvPr>
          <p:cNvPicPr>
            <a:picLocks noChangeAspect="1"/>
          </p:cNvPicPr>
          <p:nvPr/>
        </p:nvPicPr>
        <p:blipFill>
          <a:blip r:embed="rId11">
            <a:alphaModFix amt="45000"/>
          </a:blip>
          <a:stretch>
            <a:fillRect/>
          </a:stretch>
        </p:blipFill>
        <p:spPr>
          <a:xfrm>
            <a:off x="342900" y="5554980"/>
            <a:ext cx="1051560" cy="1051560"/>
          </a:xfrm>
          <a:prstGeom prst="rect">
            <a:avLst/>
          </a:prstGeom>
        </p:spPr>
      </p:pic>
      <p:sp>
        <p:nvSpPr>
          <p:cNvPr id="22" name="Shape 10"/>
          <p:cNvSpPr/>
          <p:nvPr/>
        </p:nvSpPr>
        <p:spPr>
          <a:xfrm>
            <a:off x="640080" y="5852160"/>
            <a:ext cx="457200" cy="457200"/>
          </a:xfrm>
          <a:prstGeom prst="ellipse">
            <a:avLst/>
          </a:prstGeom>
          <a:solidFill>
            <a:srgbClr val="D6902B"/>
          </a:solidFill>
          <a:ln/>
        </p:spPr>
      </p:sp>
      <p:pic>
        <p:nvPicPr>
          <p:cNvPr id="23" name="Image 10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3524" y="5975604"/>
            <a:ext cx="210312" cy="210312"/>
          </a:xfrm>
          <a:prstGeom prst="rect">
            <a:avLst/>
          </a:prstGeom>
        </p:spPr>
      </p:pic>
      <p:sp>
        <p:nvSpPr>
          <p:cNvPr id="24" name="Text 11"/>
          <p:cNvSpPr/>
          <p:nvPr/>
        </p:nvSpPr>
        <p:spPr>
          <a:xfrm>
            <a:off x="1261872" y="5824728"/>
            <a:ext cx="630936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Atendimento direto com a diretoria</a:t>
            </a:r>
            <a:endParaRPr lang="en-US" sz="1350" dirty="0"/>
          </a:p>
        </p:txBody>
      </p:sp>
      <p:sp>
        <p:nvSpPr>
          <p:cNvPr id="25" name="Shape 12"/>
          <p:cNvSpPr/>
          <p:nvPr/>
        </p:nvSpPr>
        <p:spPr>
          <a:xfrm>
            <a:off x="7589520" y="1325880"/>
            <a:ext cx="3959352" cy="4983480"/>
          </a:xfrm>
          <a:prstGeom prst="roundRect">
            <a:avLst>
              <a:gd name="adj" fmla="val 2771"/>
            </a:avLst>
          </a:prstGeom>
          <a:solidFill>
            <a:srgbClr val="0A2440"/>
          </a:solidFill>
          <a:ln w="12700">
            <a:solidFill>
              <a:srgbClr val="1F4467"/>
            </a:solidFill>
            <a:prstDash val="solid"/>
          </a:ln>
        </p:spPr>
      </p:sp>
      <p:pic>
        <p:nvPicPr>
          <p:cNvPr id="26" name="Image 11" descr="C:\Users\rafae\Downloads\ORIZON_EXPRESS\apresentacao\img\glow_amber_hi.png">    </p:cNvPr>
          <p:cNvPicPr>
            <a:picLocks noChangeAspect="1"/>
          </p:cNvPicPr>
          <p:nvPr/>
        </p:nvPicPr>
        <p:blipFill>
          <a:blip r:embed="rId13">
            <a:alphaModFix amt="50000"/>
          </a:blip>
          <a:stretch>
            <a:fillRect/>
          </a:stretch>
        </p:blipFill>
        <p:spPr>
          <a:xfrm>
            <a:off x="8380476" y="960120"/>
            <a:ext cx="2377440" cy="2377440"/>
          </a:xfrm>
          <a:prstGeom prst="rect">
            <a:avLst/>
          </a:prstGeom>
        </p:spPr>
      </p:pic>
      <p:pic>
        <p:nvPicPr>
          <p:cNvPr id="27" name="Image 12" descr="C:\Users\rafae\Downloads\ORIZON_EXPRESS\apresentacao\img\wing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185148" y="1783080"/>
            <a:ext cx="768096" cy="597408"/>
          </a:xfrm>
          <a:prstGeom prst="rect">
            <a:avLst/>
          </a:prstGeom>
        </p:spPr>
      </p:pic>
      <p:sp>
        <p:nvSpPr>
          <p:cNvPr id="28" name="Text 13"/>
          <p:cNvSpPr/>
          <p:nvPr/>
        </p:nvSpPr>
        <p:spPr>
          <a:xfrm>
            <a:off x="7589520" y="2606040"/>
            <a:ext cx="395935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b="1" spc="250" kern="0" dirty="0">
                <a:solidFill>
                  <a:srgbClr val="F0A93C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ORIZON EXPRESS EM NÚMEROS</a:t>
            </a:r>
            <a:endParaRPr lang="en-US" sz="1050" dirty="0"/>
          </a:p>
        </p:txBody>
      </p:sp>
      <p:sp>
        <p:nvSpPr>
          <p:cNvPr id="29" name="Shape 14"/>
          <p:cNvSpPr/>
          <p:nvPr/>
        </p:nvSpPr>
        <p:spPr>
          <a:xfrm>
            <a:off x="7845552" y="3017520"/>
            <a:ext cx="1595628" cy="1371600"/>
          </a:xfrm>
          <a:prstGeom prst="roundRect">
            <a:avLst>
              <a:gd name="adj" fmla="val 6667"/>
            </a:avLst>
          </a:prstGeom>
          <a:solidFill>
            <a:srgbClr val="051A2E"/>
          </a:solidFill>
          <a:ln w="12700">
            <a:solidFill>
              <a:srgbClr val="1F4467"/>
            </a:solidFill>
            <a:prstDash val="solid"/>
          </a:ln>
        </p:spPr>
      </p:sp>
      <p:sp>
        <p:nvSpPr>
          <p:cNvPr id="30" name="Text 15"/>
          <p:cNvSpPr/>
          <p:nvPr/>
        </p:nvSpPr>
        <p:spPr>
          <a:xfrm>
            <a:off x="7845552" y="3145536"/>
            <a:ext cx="159562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F0A93C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100%</a:t>
            </a:r>
            <a:endParaRPr lang="en-US" sz="3000" dirty="0"/>
          </a:p>
        </p:txBody>
      </p:sp>
      <p:sp>
        <p:nvSpPr>
          <p:cNvPr id="31" name="Text 16"/>
          <p:cNvSpPr/>
          <p:nvPr/>
        </p:nvSpPr>
        <p:spPr>
          <a:xfrm>
            <a:off x="7918704" y="3694176"/>
            <a:ext cx="1449324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950" dirty="0">
                <a:solidFill>
                  <a:srgbClr val="8CA0B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das operações com</a:t>
            </a:r>
            <a:endParaRPr lang="en-US" sz="950" dirty="0"/>
          </a:p>
          <a:p>
            <a:pPr algn="ctr" indent="0" marL="0">
              <a:lnSpc>
                <a:spcPts val="1200"/>
              </a:lnSpc>
              <a:buNone/>
            </a:pPr>
            <a:r>
              <a:rPr lang="en-US" sz="950" dirty="0">
                <a:solidFill>
                  <a:srgbClr val="8CA0B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veículo exclusivo</a:t>
            </a:r>
            <a:endParaRPr lang="en-US" sz="950" dirty="0"/>
          </a:p>
        </p:txBody>
      </p:sp>
      <p:sp>
        <p:nvSpPr>
          <p:cNvPr id="32" name="Shape 17"/>
          <p:cNvSpPr/>
          <p:nvPr/>
        </p:nvSpPr>
        <p:spPr>
          <a:xfrm>
            <a:off x="9697212" y="3017520"/>
            <a:ext cx="1595628" cy="1371600"/>
          </a:xfrm>
          <a:prstGeom prst="roundRect">
            <a:avLst>
              <a:gd name="adj" fmla="val 6667"/>
            </a:avLst>
          </a:prstGeom>
          <a:solidFill>
            <a:srgbClr val="051A2E"/>
          </a:solidFill>
          <a:ln w="12700">
            <a:solidFill>
              <a:srgbClr val="1F4467"/>
            </a:solidFill>
            <a:prstDash val="solid"/>
          </a:ln>
        </p:spPr>
      </p:sp>
      <p:sp>
        <p:nvSpPr>
          <p:cNvPr id="33" name="Text 18"/>
          <p:cNvSpPr/>
          <p:nvPr/>
        </p:nvSpPr>
        <p:spPr>
          <a:xfrm>
            <a:off x="9697212" y="3145536"/>
            <a:ext cx="159562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F0A93C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24h</a:t>
            </a:r>
            <a:endParaRPr lang="en-US" sz="3000" dirty="0"/>
          </a:p>
        </p:txBody>
      </p:sp>
      <p:sp>
        <p:nvSpPr>
          <p:cNvPr id="34" name="Text 19"/>
          <p:cNvSpPr/>
          <p:nvPr/>
        </p:nvSpPr>
        <p:spPr>
          <a:xfrm>
            <a:off x="9770364" y="3694176"/>
            <a:ext cx="1449324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950" dirty="0">
                <a:solidFill>
                  <a:srgbClr val="8CA0B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de rastreamento e</a:t>
            </a:r>
            <a:endParaRPr lang="en-US" sz="950" dirty="0"/>
          </a:p>
          <a:p>
            <a:pPr algn="ctr" indent="0" marL="0">
              <a:lnSpc>
                <a:spcPts val="1200"/>
              </a:lnSpc>
              <a:buNone/>
            </a:pPr>
            <a:r>
              <a:rPr lang="en-US" sz="950" dirty="0">
                <a:solidFill>
                  <a:srgbClr val="8CA0B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comunicação ativa</a:t>
            </a:r>
            <a:endParaRPr lang="en-US" sz="950" dirty="0"/>
          </a:p>
        </p:txBody>
      </p:sp>
      <p:sp>
        <p:nvSpPr>
          <p:cNvPr id="35" name="Shape 20"/>
          <p:cNvSpPr/>
          <p:nvPr/>
        </p:nvSpPr>
        <p:spPr>
          <a:xfrm>
            <a:off x="7845552" y="4608576"/>
            <a:ext cx="1595628" cy="1371600"/>
          </a:xfrm>
          <a:prstGeom prst="roundRect">
            <a:avLst>
              <a:gd name="adj" fmla="val 6667"/>
            </a:avLst>
          </a:prstGeom>
          <a:solidFill>
            <a:srgbClr val="051A2E"/>
          </a:solidFill>
          <a:ln w="12700">
            <a:solidFill>
              <a:srgbClr val="1F4467"/>
            </a:solidFill>
            <a:prstDash val="solid"/>
          </a:ln>
        </p:spPr>
      </p:sp>
      <p:sp>
        <p:nvSpPr>
          <p:cNvPr id="36" name="Text 21"/>
          <p:cNvSpPr/>
          <p:nvPr/>
        </p:nvSpPr>
        <p:spPr>
          <a:xfrm>
            <a:off x="7845552" y="4736592"/>
            <a:ext cx="159562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F0A93C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RMC</a:t>
            </a:r>
            <a:endParaRPr lang="en-US" sz="3000" dirty="0"/>
          </a:p>
        </p:txBody>
      </p:sp>
      <p:sp>
        <p:nvSpPr>
          <p:cNvPr id="37" name="Text 22"/>
          <p:cNvSpPr/>
          <p:nvPr/>
        </p:nvSpPr>
        <p:spPr>
          <a:xfrm>
            <a:off x="7918704" y="5285232"/>
            <a:ext cx="1449324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950" dirty="0">
                <a:solidFill>
                  <a:srgbClr val="8CA0B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base estratégica na região</a:t>
            </a:r>
            <a:endParaRPr lang="en-US" sz="950" dirty="0"/>
          </a:p>
          <a:p>
            <a:pPr algn="ctr" indent="0" marL="0">
              <a:lnSpc>
                <a:spcPts val="1200"/>
              </a:lnSpc>
              <a:buNone/>
            </a:pPr>
            <a:r>
              <a:rPr lang="en-US" sz="950" dirty="0">
                <a:solidFill>
                  <a:srgbClr val="8CA0B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de Campinas</a:t>
            </a:r>
            <a:endParaRPr lang="en-US" sz="950" dirty="0"/>
          </a:p>
        </p:txBody>
      </p:sp>
      <p:sp>
        <p:nvSpPr>
          <p:cNvPr id="38" name="Shape 23"/>
          <p:cNvSpPr/>
          <p:nvPr/>
        </p:nvSpPr>
        <p:spPr>
          <a:xfrm>
            <a:off x="9697212" y="4608576"/>
            <a:ext cx="1595628" cy="1371600"/>
          </a:xfrm>
          <a:prstGeom prst="roundRect">
            <a:avLst>
              <a:gd name="adj" fmla="val 6667"/>
            </a:avLst>
          </a:prstGeom>
          <a:solidFill>
            <a:srgbClr val="051A2E"/>
          </a:solidFill>
          <a:ln w="12700">
            <a:solidFill>
              <a:srgbClr val="1F4467"/>
            </a:solidFill>
            <a:prstDash val="solid"/>
          </a:ln>
        </p:spPr>
      </p:sp>
      <p:sp>
        <p:nvSpPr>
          <p:cNvPr id="39" name="Text 24"/>
          <p:cNvSpPr/>
          <p:nvPr/>
        </p:nvSpPr>
        <p:spPr>
          <a:xfrm>
            <a:off x="9697212" y="4736592"/>
            <a:ext cx="159562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3000" b="1" dirty="0">
                <a:solidFill>
                  <a:srgbClr val="F0A93C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BR</a:t>
            </a:r>
            <a:endParaRPr lang="en-US" sz="3000" dirty="0"/>
          </a:p>
        </p:txBody>
      </p:sp>
      <p:sp>
        <p:nvSpPr>
          <p:cNvPr id="40" name="Text 25"/>
          <p:cNvSpPr/>
          <p:nvPr/>
        </p:nvSpPr>
        <p:spPr>
          <a:xfrm>
            <a:off x="9770364" y="5285232"/>
            <a:ext cx="1449324" cy="6035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ts val="1200"/>
              </a:lnSpc>
              <a:buNone/>
            </a:pPr>
            <a:r>
              <a:rPr lang="en-US" sz="950" dirty="0">
                <a:solidFill>
                  <a:srgbClr val="8CA0B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alcance nacional a partir</a:t>
            </a:r>
            <a:endParaRPr lang="en-US" sz="950" dirty="0"/>
          </a:p>
          <a:p>
            <a:pPr algn="ctr" indent="0" marL="0">
              <a:lnSpc>
                <a:spcPts val="1200"/>
              </a:lnSpc>
              <a:buNone/>
            </a:pPr>
            <a:r>
              <a:rPr lang="en-US" sz="950" dirty="0">
                <a:solidFill>
                  <a:srgbClr val="8CA0B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de Paulínia/SP</a:t>
            </a:r>
            <a:endParaRPr lang="en-US" sz="950" dirty="0"/>
          </a:p>
        </p:txBody>
      </p:sp>
      <p:sp>
        <p:nvSpPr>
          <p:cNvPr id="41" name="Text 26"/>
          <p:cNvSpPr/>
          <p:nvPr/>
        </p:nvSpPr>
        <p:spPr>
          <a:xfrm>
            <a:off x="7589520" y="5943600"/>
            <a:ext cx="3959352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050" i="1" dirty="0">
                <a:solidFill>
                  <a:srgbClr val="C7D3DE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Agilidade que leva, confiança que entrega.</a:t>
            </a:r>
            <a:endParaRPr lang="en-US" sz="10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:\Users\rafae\Downloads\ORIZON_EXPRESS\apresentacao\img\logo_navy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420624"/>
            <a:ext cx="1481328" cy="377408"/>
          </a:xfrm>
          <a:prstGeom prst="rect">
            <a:avLst/>
          </a:prstGeom>
        </p:spPr>
      </p:pic>
      <p:pic>
        <p:nvPicPr>
          <p:cNvPr id="3" name="Image 1" descr="C:\Users\rafae\Downloads\ORIZON_EXPRESS\apresentacao\img\wing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0816" y="6428232"/>
            <a:ext cx="201168" cy="15646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9966960" y="6400800"/>
            <a:ext cx="102412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50" spc="100" kern="0" dirty="0">
                <a:solidFill>
                  <a:srgbClr val="5C7186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03 / 11</a:t>
            </a:r>
            <a:endParaRPr lang="en-US" sz="1050" dirty="0"/>
          </a:p>
        </p:txBody>
      </p:sp>
      <p:pic>
        <p:nvPicPr>
          <p:cNvPr id="5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1344168"/>
            <a:ext cx="182880" cy="182880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950976" y="1280160"/>
            <a:ext cx="9601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spc="250" kern="0" dirty="0">
                <a:solidFill>
                  <a:srgbClr val="9C671A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02   O PROBLEMA</a:t>
            </a:r>
            <a:endParaRPr lang="en-US" sz="1250" dirty="0"/>
          </a:p>
        </p:txBody>
      </p:sp>
      <p:sp>
        <p:nvSpPr>
          <p:cNvPr id="7" name="Text 2"/>
          <p:cNvSpPr/>
          <p:nvPr/>
        </p:nvSpPr>
        <p:spPr>
          <a:xfrm>
            <a:off x="640080" y="1737360"/>
            <a:ext cx="8686800" cy="9692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3255"/>
              </a:lnSpc>
              <a:buNone/>
            </a:pPr>
            <a:r>
              <a:rPr lang="en-US" sz="3100" b="1" dirty="0">
                <a:solidFill>
                  <a:srgbClr val="0A1C2E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Quando a carga atrasa,</a:t>
            </a:r>
            <a:endParaRPr lang="en-US" sz="3100" dirty="0"/>
          </a:p>
          <a:p>
            <a:pPr indent="0" marL="0">
              <a:lnSpc>
                <a:spcPts val="3255"/>
              </a:lnSpc>
              <a:buNone/>
            </a:pPr>
            <a:r>
              <a:rPr lang="en-US" sz="3100" b="1" dirty="0">
                <a:solidFill>
                  <a:srgbClr val="0A1C2E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 produção para</a:t>
            </a:r>
            <a:endParaRPr lang="en-US" sz="3100" dirty="0"/>
          </a:p>
        </p:txBody>
      </p:sp>
      <p:sp>
        <p:nvSpPr>
          <p:cNvPr id="8" name="Shape 3"/>
          <p:cNvSpPr/>
          <p:nvPr/>
        </p:nvSpPr>
        <p:spPr>
          <a:xfrm>
            <a:off x="640080" y="2999232"/>
            <a:ext cx="2535860" cy="2212848"/>
          </a:xfrm>
          <a:prstGeom prst="roundRect">
            <a:avLst>
              <a:gd name="adj" fmla="val 4959"/>
            </a:avLst>
          </a:prstGeom>
          <a:solidFill>
            <a:srgbClr val="FFFFFF"/>
          </a:solidFill>
          <a:ln w="15875">
            <a:solidFill>
              <a:srgbClr val="D9E2EA"/>
            </a:solidFill>
            <a:prstDash val="solid"/>
          </a:ln>
          <a:effectLst>
            <a:outerShdw sx="100000" sy="100000" kx="0" ky="0" algn="bl" rotWithShape="0" blurRad="152400" dist="50800" dir="5400000">
              <a:srgbClr val="16283A">
                <a:alpha val="16000"/>
              </a:srgbClr>
            </a:outerShdw>
          </a:effectLst>
        </p:spPr>
      </p:sp>
      <p:sp>
        <p:nvSpPr>
          <p:cNvPr id="9" name="Shape 4"/>
          <p:cNvSpPr/>
          <p:nvPr/>
        </p:nvSpPr>
        <p:spPr>
          <a:xfrm>
            <a:off x="896112" y="3273552"/>
            <a:ext cx="548640" cy="548640"/>
          </a:xfrm>
          <a:prstGeom prst="ellipse">
            <a:avLst/>
          </a:prstGeom>
          <a:solidFill>
            <a:srgbClr val="D6902B"/>
          </a:solidFill>
          <a:ln/>
          <a:effectLst>
            <a:outerShdw sx="100000" sy="100000" kx="0" ky="0" algn="bl" rotWithShape="0" blurRad="127000" dist="38100" dir="5400000">
              <a:srgbClr val="000000">
                <a:alpha val="16000"/>
              </a:srgbClr>
            </a:outerShdw>
          </a:effectLst>
        </p:spPr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4245" y="3421685"/>
            <a:ext cx="252374" cy="252374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896112" y="3968496"/>
            <a:ext cx="20786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A1C2E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Linha parada</a:t>
            </a:r>
            <a:endParaRPr lang="en-US" sz="1500" dirty="0"/>
          </a:p>
        </p:txBody>
      </p:sp>
      <p:sp>
        <p:nvSpPr>
          <p:cNvPr id="12" name="Text 6"/>
          <p:cNvSpPr/>
          <p:nvPr/>
        </p:nvSpPr>
        <p:spPr>
          <a:xfrm>
            <a:off x="896112" y="4297680"/>
            <a:ext cx="2060372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2C4257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Uma peça ou um insumo em falta pode parar a planta inteira. Cada hora custa caro.</a:t>
            </a:r>
            <a:endParaRPr lang="en-US" sz="1050" dirty="0"/>
          </a:p>
        </p:txBody>
      </p:sp>
      <p:sp>
        <p:nvSpPr>
          <p:cNvPr id="13" name="Shape 7"/>
          <p:cNvSpPr/>
          <p:nvPr/>
        </p:nvSpPr>
        <p:spPr>
          <a:xfrm>
            <a:off x="3431972" y="2999232"/>
            <a:ext cx="2535860" cy="2212848"/>
          </a:xfrm>
          <a:prstGeom prst="roundRect">
            <a:avLst>
              <a:gd name="adj" fmla="val 4959"/>
            </a:avLst>
          </a:prstGeom>
          <a:solidFill>
            <a:srgbClr val="FFFFFF"/>
          </a:solidFill>
          <a:ln w="15875">
            <a:solidFill>
              <a:srgbClr val="D9E2EA"/>
            </a:solidFill>
            <a:prstDash val="solid"/>
          </a:ln>
          <a:effectLst>
            <a:outerShdw sx="100000" sy="100000" kx="0" ky="0" algn="bl" rotWithShape="0" blurRad="152400" dist="50800" dir="5400000">
              <a:srgbClr val="16283A">
                <a:alpha val="16000"/>
              </a:srgbClr>
            </a:outerShdw>
          </a:effectLst>
        </p:spPr>
      </p:sp>
      <p:sp>
        <p:nvSpPr>
          <p:cNvPr id="14" name="Shape 8"/>
          <p:cNvSpPr/>
          <p:nvPr/>
        </p:nvSpPr>
        <p:spPr>
          <a:xfrm>
            <a:off x="3688004" y="3273552"/>
            <a:ext cx="548640" cy="548640"/>
          </a:xfrm>
          <a:prstGeom prst="ellipse">
            <a:avLst/>
          </a:prstGeom>
          <a:solidFill>
            <a:srgbClr val="D6902B"/>
          </a:solidFill>
          <a:ln/>
          <a:effectLst>
            <a:outerShdw sx="100000" sy="100000" kx="0" ky="0" algn="bl" rotWithShape="0" blurRad="127000" dist="38100" dir="5400000">
              <a:srgbClr val="000000">
                <a:alpha val="16000"/>
              </a:srgbClr>
            </a:outerShdw>
          </a:effectLst>
        </p:spPr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36137" y="3421685"/>
            <a:ext cx="252374" cy="252374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3688004" y="3968496"/>
            <a:ext cx="20786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A1C2E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Coleta demorada</a:t>
            </a:r>
            <a:endParaRPr lang="en-US" sz="1500" dirty="0"/>
          </a:p>
        </p:txBody>
      </p:sp>
      <p:sp>
        <p:nvSpPr>
          <p:cNvPr id="17" name="Text 10"/>
          <p:cNvSpPr/>
          <p:nvPr/>
        </p:nvSpPr>
        <p:spPr>
          <a:xfrm>
            <a:off x="3688004" y="4297680"/>
            <a:ext cx="2060372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2C4257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O embarque convencional depende de consolidação e de janelas de coleta.</a:t>
            </a:r>
            <a:endParaRPr lang="en-US" sz="1050" dirty="0"/>
          </a:p>
        </p:txBody>
      </p:sp>
      <p:sp>
        <p:nvSpPr>
          <p:cNvPr id="18" name="Shape 11"/>
          <p:cNvSpPr/>
          <p:nvPr/>
        </p:nvSpPr>
        <p:spPr>
          <a:xfrm>
            <a:off x="6223864" y="2999232"/>
            <a:ext cx="2535860" cy="2212848"/>
          </a:xfrm>
          <a:prstGeom prst="roundRect">
            <a:avLst>
              <a:gd name="adj" fmla="val 4959"/>
            </a:avLst>
          </a:prstGeom>
          <a:solidFill>
            <a:srgbClr val="FFFFFF"/>
          </a:solidFill>
          <a:ln w="15875">
            <a:solidFill>
              <a:srgbClr val="D9E2EA"/>
            </a:solidFill>
            <a:prstDash val="solid"/>
          </a:ln>
          <a:effectLst>
            <a:outerShdw sx="100000" sy="100000" kx="0" ky="0" algn="bl" rotWithShape="0" blurRad="152400" dist="50800" dir="5400000">
              <a:srgbClr val="16283A">
                <a:alpha val="16000"/>
              </a:srgbClr>
            </a:outerShdw>
          </a:effectLst>
        </p:spPr>
      </p:sp>
      <p:sp>
        <p:nvSpPr>
          <p:cNvPr id="19" name="Shape 12"/>
          <p:cNvSpPr/>
          <p:nvPr/>
        </p:nvSpPr>
        <p:spPr>
          <a:xfrm>
            <a:off x="6479896" y="3273552"/>
            <a:ext cx="548640" cy="548640"/>
          </a:xfrm>
          <a:prstGeom prst="ellipse">
            <a:avLst/>
          </a:prstGeom>
          <a:solidFill>
            <a:srgbClr val="D6902B"/>
          </a:solidFill>
          <a:ln/>
          <a:effectLst>
            <a:outerShdw sx="100000" sy="100000" kx="0" ky="0" algn="bl" rotWithShape="0" blurRad="127000" dist="38100" dir="5400000">
              <a:srgbClr val="000000">
                <a:alpha val="16000"/>
              </a:srgbClr>
            </a:outerShdw>
          </a:effectLst>
        </p:spPr>
      </p:sp>
      <p:pic>
        <p:nvPicPr>
          <p:cNvPr id="20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8028" y="3421685"/>
            <a:ext cx="252374" cy="252374"/>
          </a:xfrm>
          <a:prstGeom prst="rect">
            <a:avLst/>
          </a:prstGeom>
        </p:spPr>
      </p:pic>
      <p:sp>
        <p:nvSpPr>
          <p:cNvPr id="21" name="Text 13"/>
          <p:cNvSpPr/>
          <p:nvPr/>
        </p:nvSpPr>
        <p:spPr>
          <a:xfrm>
            <a:off x="6479896" y="3968496"/>
            <a:ext cx="20786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A1C2E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Rota com desvios</a:t>
            </a:r>
            <a:endParaRPr lang="en-US" sz="1500" dirty="0"/>
          </a:p>
        </p:txBody>
      </p:sp>
      <p:sp>
        <p:nvSpPr>
          <p:cNvPr id="22" name="Text 14"/>
          <p:cNvSpPr/>
          <p:nvPr/>
        </p:nvSpPr>
        <p:spPr>
          <a:xfrm>
            <a:off x="6479896" y="4297680"/>
            <a:ext cx="2060372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2C4257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Carga compartilhada passa por CDs, transbordos e paradas no caminho.</a:t>
            </a:r>
            <a:endParaRPr lang="en-US" sz="1050" dirty="0"/>
          </a:p>
        </p:txBody>
      </p:sp>
      <p:sp>
        <p:nvSpPr>
          <p:cNvPr id="23" name="Shape 15"/>
          <p:cNvSpPr/>
          <p:nvPr/>
        </p:nvSpPr>
        <p:spPr>
          <a:xfrm>
            <a:off x="9015755" y="2999232"/>
            <a:ext cx="2535860" cy="2212848"/>
          </a:xfrm>
          <a:prstGeom prst="roundRect">
            <a:avLst>
              <a:gd name="adj" fmla="val 4959"/>
            </a:avLst>
          </a:prstGeom>
          <a:solidFill>
            <a:srgbClr val="FFFFFF"/>
          </a:solidFill>
          <a:ln w="15875">
            <a:solidFill>
              <a:srgbClr val="D9E2EA"/>
            </a:solidFill>
            <a:prstDash val="solid"/>
          </a:ln>
          <a:effectLst>
            <a:outerShdw sx="100000" sy="100000" kx="0" ky="0" algn="bl" rotWithShape="0" blurRad="152400" dist="50800" dir="5400000">
              <a:srgbClr val="16283A">
                <a:alpha val="16000"/>
              </a:srgbClr>
            </a:outerShdw>
          </a:effectLst>
        </p:spPr>
      </p:sp>
      <p:sp>
        <p:nvSpPr>
          <p:cNvPr id="24" name="Shape 16"/>
          <p:cNvSpPr/>
          <p:nvPr/>
        </p:nvSpPr>
        <p:spPr>
          <a:xfrm>
            <a:off x="9271787" y="3273552"/>
            <a:ext cx="548640" cy="548640"/>
          </a:xfrm>
          <a:prstGeom prst="ellipse">
            <a:avLst/>
          </a:prstGeom>
          <a:solidFill>
            <a:srgbClr val="D6902B"/>
          </a:solidFill>
          <a:ln/>
          <a:effectLst>
            <a:outerShdw sx="100000" sy="100000" kx="0" ky="0" algn="bl" rotWithShape="0" blurRad="127000" dist="38100" dir="5400000">
              <a:srgbClr val="000000">
                <a:alpha val="16000"/>
              </a:srgbClr>
            </a:outerShdw>
          </a:effectLst>
        </p:spPr>
      </p:sp>
      <p:pic>
        <p:nvPicPr>
          <p:cNvPr id="25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419920" y="3421685"/>
            <a:ext cx="252374" cy="252374"/>
          </a:xfrm>
          <a:prstGeom prst="rect">
            <a:avLst/>
          </a:prstGeom>
        </p:spPr>
      </p:pic>
      <p:sp>
        <p:nvSpPr>
          <p:cNvPr id="26" name="Text 17"/>
          <p:cNvSpPr/>
          <p:nvPr/>
        </p:nvSpPr>
        <p:spPr>
          <a:xfrm>
            <a:off x="9271787" y="3968496"/>
            <a:ext cx="20786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00" b="1" dirty="0">
                <a:solidFill>
                  <a:srgbClr val="0A1C2E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Falta de informação</a:t>
            </a:r>
            <a:endParaRPr lang="en-US" sz="1500" dirty="0"/>
          </a:p>
        </p:txBody>
      </p:sp>
      <p:sp>
        <p:nvSpPr>
          <p:cNvPr id="27" name="Text 18"/>
          <p:cNvSpPr/>
          <p:nvPr/>
        </p:nvSpPr>
        <p:spPr>
          <a:xfrm>
            <a:off x="9271787" y="4297680"/>
            <a:ext cx="2060372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400"/>
              </a:lnSpc>
              <a:buNone/>
            </a:pPr>
            <a:r>
              <a:rPr lang="en-US" sz="1050" dirty="0">
                <a:solidFill>
                  <a:srgbClr val="2C4257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Sem comunicação durante o trajeto, a logística fica no escuro.</a:t>
            </a:r>
            <a:endParaRPr lang="en-US" sz="1050" dirty="0"/>
          </a:p>
        </p:txBody>
      </p:sp>
      <p:sp>
        <p:nvSpPr>
          <p:cNvPr id="28" name="Shape 19"/>
          <p:cNvSpPr/>
          <p:nvPr/>
        </p:nvSpPr>
        <p:spPr>
          <a:xfrm>
            <a:off x="640080" y="5541264"/>
            <a:ext cx="10911535" cy="713232"/>
          </a:xfrm>
          <a:prstGeom prst="roundRect">
            <a:avLst>
              <a:gd name="adj" fmla="val 12821"/>
            </a:avLst>
          </a:prstGeom>
          <a:solidFill>
            <a:srgbClr val="FBF2E3"/>
          </a:solidFill>
          <a:ln w="15875">
            <a:solidFill>
              <a:srgbClr val="E7CD9E"/>
            </a:solidFill>
            <a:prstDash val="solid"/>
          </a:ln>
          <a:effectLst>
            <a:outerShdw sx="100000" sy="100000" kx="0" ky="0" algn="bl" rotWithShape="0" blurRad="152400" dist="50800" dir="5400000">
              <a:srgbClr val="16283A">
                <a:alpha val="16000"/>
              </a:srgbClr>
            </a:outerShdw>
          </a:effectLst>
        </p:spPr>
      </p:sp>
      <p:sp>
        <p:nvSpPr>
          <p:cNvPr id="29" name="Shape 20"/>
          <p:cNvSpPr/>
          <p:nvPr/>
        </p:nvSpPr>
        <p:spPr>
          <a:xfrm>
            <a:off x="804672" y="5669280"/>
            <a:ext cx="457200" cy="457200"/>
          </a:xfrm>
          <a:prstGeom prst="ellipse">
            <a:avLst/>
          </a:prstGeom>
          <a:solidFill>
            <a:srgbClr val="D6902B"/>
          </a:solidFill>
          <a:ln/>
          <a:effectLst>
            <a:outerShdw sx="100000" sy="100000" kx="0" ky="0" algn="bl" rotWithShape="0" blurRad="127000" dist="38100" dir="5400000">
              <a:srgbClr val="000000">
                <a:alpha val="16000"/>
              </a:srgbClr>
            </a:outerShdw>
          </a:effectLst>
        </p:spPr>
      </p:sp>
      <p:pic>
        <p:nvPicPr>
          <p:cNvPr id="30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28116" y="5792724"/>
            <a:ext cx="210312" cy="210312"/>
          </a:xfrm>
          <a:prstGeom prst="rect">
            <a:avLst/>
          </a:prstGeom>
        </p:spPr>
      </p:pic>
      <p:sp>
        <p:nvSpPr>
          <p:cNvPr id="31" name="Text 21"/>
          <p:cNvSpPr/>
          <p:nvPr/>
        </p:nvSpPr>
        <p:spPr>
          <a:xfrm>
            <a:off x="1426464" y="5541264"/>
            <a:ext cx="9905695" cy="7132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350" b="1" dirty="0">
                <a:solidFill>
                  <a:srgbClr val="0A1C2E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Se a sua operação já viveu esse aperto, a Orizon Express existe exatamente para resolver.</a:t>
            </a:r>
            <a:endParaRPr lang="en-US" sz="13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:\Users\rafae\Downloads\ORIZON_EXPRESS\apresentacao\img\logo_whit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420624"/>
            <a:ext cx="1481328" cy="377408"/>
          </a:xfrm>
          <a:prstGeom prst="rect">
            <a:avLst/>
          </a:prstGeom>
        </p:spPr>
      </p:pic>
      <p:pic>
        <p:nvPicPr>
          <p:cNvPr id="3" name="Image 1" descr="C:\Users\rafae\Downloads\ORIZON_EXPRESS\apresentacao\img\wing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0816" y="6428232"/>
            <a:ext cx="201168" cy="15646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9966960" y="6400800"/>
            <a:ext cx="102412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50" spc="100" kern="0" dirty="0">
                <a:solidFill>
                  <a:srgbClr val="8CA0B3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04 / 11</a:t>
            </a:r>
            <a:endParaRPr lang="en-US" sz="1050" dirty="0"/>
          </a:p>
        </p:txBody>
      </p:sp>
      <p:pic>
        <p:nvPicPr>
          <p:cNvPr id="5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1344168"/>
            <a:ext cx="182880" cy="182880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950976" y="1280160"/>
            <a:ext cx="9601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spc="250" kern="0" dirty="0">
                <a:solidFill>
                  <a:srgbClr val="F0A93C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03   A SOLUÇÃO</a:t>
            </a:r>
            <a:endParaRPr lang="en-US" sz="1250" dirty="0"/>
          </a:p>
        </p:txBody>
      </p:sp>
      <p:sp>
        <p:nvSpPr>
          <p:cNvPr id="7" name="Text 2"/>
          <p:cNvSpPr/>
          <p:nvPr/>
        </p:nvSpPr>
        <p:spPr>
          <a:xfrm>
            <a:off x="640080" y="1737360"/>
            <a:ext cx="6583680" cy="9692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3255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Um veículo exclusivo</a:t>
            </a:r>
            <a:endParaRPr lang="en-US" sz="3100" dirty="0"/>
          </a:p>
          <a:p>
            <a:pPr indent="0" marL="0">
              <a:lnSpc>
                <a:spcPts val="3255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para a sua carga</a:t>
            </a:r>
            <a:endParaRPr lang="en-US" sz="3100" dirty="0"/>
          </a:p>
        </p:txBody>
      </p:sp>
      <p:sp>
        <p:nvSpPr>
          <p:cNvPr id="8" name="Shape 3"/>
          <p:cNvSpPr/>
          <p:nvPr/>
        </p:nvSpPr>
        <p:spPr>
          <a:xfrm>
            <a:off x="640080" y="3017520"/>
            <a:ext cx="6492240" cy="1810512"/>
          </a:xfrm>
          <a:prstGeom prst="roundRect">
            <a:avLst>
              <a:gd name="adj" fmla="val 6061"/>
            </a:avLst>
          </a:prstGeom>
          <a:solidFill>
            <a:srgbClr val="0A2440"/>
          </a:solidFill>
          <a:ln w="19050">
            <a:solidFill>
              <a:srgbClr val="6E5320"/>
            </a:solidFill>
            <a:prstDash val="solid"/>
          </a:ln>
        </p:spPr>
      </p:sp>
      <p:sp>
        <p:nvSpPr>
          <p:cNvPr id="9" name="Shape 4"/>
          <p:cNvSpPr/>
          <p:nvPr/>
        </p:nvSpPr>
        <p:spPr>
          <a:xfrm>
            <a:off x="914400" y="3310128"/>
            <a:ext cx="64008" cy="1225296"/>
          </a:xfrm>
          <a:prstGeom prst="rect">
            <a:avLst/>
          </a:prstGeom>
          <a:solidFill>
            <a:srgbClr val="F0A93C"/>
          </a:solidFill>
          <a:ln/>
        </p:spPr>
      </p:sp>
      <p:sp>
        <p:nvSpPr>
          <p:cNvPr id="10" name="Text 5"/>
          <p:cNvSpPr/>
          <p:nvPr/>
        </p:nvSpPr>
        <p:spPr>
          <a:xfrm>
            <a:off x="1207008" y="3200400"/>
            <a:ext cx="5669280" cy="1463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850"/>
              </a:lnSpc>
              <a:buNone/>
            </a:pPr>
            <a:r>
              <a:rPr lang="en-US" sz="1300" i="1" dirty="0">
                <a:solidFill>
                  <a:srgbClr val="C7D3DE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“Sua carga não pode esperar. A Orizon Express disponibiliza um veículo exclusivo para realizar a coleta e seguir diretamente ao destino, com agilidade, segurança e acompanhamento durante toda a operação.”</a:t>
            </a:r>
            <a:endParaRPr lang="en-US" sz="1300" dirty="0"/>
          </a:p>
        </p:txBody>
      </p:sp>
      <p:sp>
        <p:nvSpPr>
          <p:cNvPr id="11" name="Shape 6"/>
          <p:cNvSpPr/>
          <p:nvPr/>
        </p:nvSpPr>
        <p:spPr>
          <a:xfrm>
            <a:off x="640080" y="5047488"/>
            <a:ext cx="2005584" cy="1371600"/>
          </a:xfrm>
          <a:prstGeom prst="roundRect">
            <a:avLst>
              <a:gd name="adj" fmla="val 6667"/>
            </a:avLst>
          </a:prstGeom>
          <a:solidFill>
            <a:srgbClr val="0A2440"/>
          </a:solidFill>
          <a:ln w="12700">
            <a:solidFill>
              <a:srgbClr val="1F4467"/>
            </a:solidFill>
            <a:prstDash val="solid"/>
          </a:ln>
        </p:spPr>
      </p:sp>
      <p:pic>
        <p:nvPicPr>
          <p:cNvPr id="12" name="Image 3" descr="C:\Users\rafae\Downloads\ORIZON_EXPRESS\apresentacao\img\glow_amber_hi.png">    </p:cNvPr>
          <p:cNvPicPr>
            <a:picLocks noChangeAspect="1"/>
          </p:cNvPicPr>
          <p:nvPr/>
        </p:nvPicPr>
        <p:blipFill>
          <a:blip r:embed="rId5">
            <a:alphaModFix amt="45000"/>
          </a:blip>
          <a:stretch>
            <a:fillRect/>
          </a:stretch>
        </p:blipFill>
        <p:spPr>
          <a:xfrm>
            <a:off x="567842" y="4956962"/>
            <a:ext cx="967435" cy="967435"/>
          </a:xfrm>
          <a:prstGeom prst="rect">
            <a:avLst/>
          </a:prstGeom>
        </p:spPr>
      </p:pic>
      <p:sp>
        <p:nvSpPr>
          <p:cNvPr id="13" name="Shape 7"/>
          <p:cNvSpPr/>
          <p:nvPr/>
        </p:nvSpPr>
        <p:spPr>
          <a:xfrm>
            <a:off x="841248" y="5230368"/>
            <a:ext cx="420624" cy="420624"/>
          </a:xfrm>
          <a:prstGeom prst="ellipse">
            <a:avLst/>
          </a:prstGeom>
          <a:solidFill>
            <a:srgbClr val="D6902B"/>
          </a:solidFill>
          <a:ln/>
        </p:spPr>
      </p:sp>
      <p:pic>
        <p:nvPicPr>
          <p:cNvPr id="14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4816" y="5343936"/>
            <a:ext cx="193487" cy="193487"/>
          </a:xfrm>
          <a:prstGeom prst="rect">
            <a:avLst/>
          </a:prstGeom>
        </p:spPr>
      </p:pic>
      <p:sp>
        <p:nvSpPr>
          <p:cNvPr id="15" name="Text 8"/>
          <p:cNvSpPr/>
          <p:nvPr/>
        </p:nvSpPr>
        <p:spPr>
          <a:xfrm>
            <a:off x="841248" y="5742432"/>
            <a:ext cx="1639824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Sem consolidação</a:t>
            </a:r>
            <a:endParaRPr lang="en-US" sz="1250" dirty="0"/>
          </a:p>
        </p:txBody>
      </p:sp>
      <p:sp>
        <p:nvSpPr>
          <p:cNvPr id="16" name="Text 9"/>
          <p:cNvSpPr/>
          <p:nvPr/>
        </p:nvSpPr>
        <p:spPr>
          <a:xfrm>
            <a:off x="841248" y="5998464"/>
            <a:ext cx="163982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150"/>
              </a:lnSpc>
              <a:buNone/>
            </a:pPr>
            <a:r>
              <a:rPr lang="en-US" sz="900" dirty="0">
                <a:solidFill>
                  <a:srgbClr val="8CA0B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Sua carga viaja sozinha, sem esperar outras cargas.</a:t>
            </a:r>
            <a:endParaRPr lang="en-US" sz="900" dirty="0"/>
          </a:p>
        </p:txBody>
      </p:sp>
      <p:sp>
        <p:nvSpPr>
          <p:cNvPr id="17" name="Shape 10"/>
          <p:cNvSpPr/>
          <p:nvPr/>
        </p:nvSpPr>
        <p:spPr>
          <a:xfrm>
            <a:off x="2883408" y="5047488"/>
            <a:ext cx="2005584" cy="1371600"/>
          </a:xfrm>
          <a:prstGeom prst="roundRect">
            <a:avLst>
              <a:gd name="adj" fmla="val 6667"/>
            </a:avLst>
          </a:prstGeom>
          <a:solidFill>
            <a:srgbClr val="0A2440"/>
          </a:solidFill>
          <a:ln w="12700">
            <a:solidFill>
              <a:srgbClr val="1F4467"/>
            </a:solidFill>
            <a:prstDash val="solid"/>
          </a:ln>
        </p:spPr>
      </p:sp>
      <p:pic>
        <p:nvPicPr>
          <p:cNvPr id="18" name="Image 5" descr="C:\Users\rafae\Downloads\ORIZON_EXPRESS\apresentacao\img\glow_amber_hi.png">    </p:cNvPr>
          <p:cNvPicPr>
            <a:picLocks noChangeAspect="1"/>
          </p:cNvPicPr>
          <p:nvPr/>
        </p:nvPicPr>
        <p:blipFill>
          <a:blip r:embed="rId7">
            <a:alphaModFix amt="45000"/>
          </a:blip>
          <a:stretch>
            <a:fillRect/>
          </a:stretch>
        </p:blipFill>
        <p:spPr>
          <a:xfrm>
            <a:off x="2811170" y="4956962"/>
            <a:ext cx="967435" cy="967435"/>
          </a:xfrm>
          <a:prstGeom prst="rect">
            <a:avLst/>
          </a:prstGeom>
        </p:spPr>
      </p:pic>
      <p:sp>
        <p:nvSpPr>
          <p:cNvPr id="19" name="Shape 11"/>
          <p:cNvSpPr/>
          <p:nvPr/>
        </p:nvSpPr>
        <p:spPr>
          <a:xfrm>
            <a:off x="3084576" y="5230368"/>
            <a:ext cx="420624" cy="420624"/>
          </a:xfrm>
          <a:prstGeom prst="ellipse">
            <a:avLst/>
          </a:prstGeom>
          <a:solidFill>
            <a:srgbClr val="D6902B"/>
          </a:solidFill>
          <a:ln/>
        </p:spPr>
      </p:sp>
      <p:pic>
        <p:nvPicPr>
          <p:cNvPr id="20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98144" y="5343936"/>
            <a:ext cx="193487" cy="193487"/>
          </a:xfrm>
          <a:prstGeom prst="rect">
            <a:avLst/>
          </a:prstGeom>
        </p:spPr>
      </p:pic>
      <p:sp>
        <p:nvSpPr>
          <p:cNvPr id="21" name="Text 12"/>
          <p:cNvSpPr/>
          <p:nvPr/>
        </p:nvSpPr>
        <p:spPr>
          <a:xfrm>
            <a:off x="3084576" y="5742432"/>
            <a:ext cx="1639824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Sem desvios</a:t>
            </a:r>
            <a:endParaRPr lang="en-US" sz="1250" dirty="0"/>
          </a:p>
        </p:txBody>
      </p:sp>
      <p:sp>
        <p:nvSpPr>
          <p:cNvPr id="22" name="Text 13"/>
          <p:cNvSpPr/>
          <p:nvPr/>
        </p:nvSpPr>
        <p:spPr>
          <a:xfrm>
            <a:off x="3084576" y="5998464"/>
            <a:ext cx="163982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150"/>
              </a:lnSpc>
              <a:buNone/>
            </a:pPr>
            <a:r>
              <a:rPr lang="en-US" sz="900" dirty="0">
                <a:solidFill>
                  <a:srgbClr val="8CA0B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Rota direta da coleta à entrega, sem passar por CDs.</a:t>
            </a:r>
            <a:endParaRPr lang="en-US" sz="900" dirty="0"/>
          </a:p>
        </p:txBody>
      </p:sp>
      <p:sp>
        <p:nvSpPr>
          <p:cNvPr id="23" name="Shape 14"/>
          <p:cNvSpPr/>
          <p:nvPr/>
        </p:nvSpPr>
        <p:spPr>
          <a:xfrm>
            <a:off x="5126736" y="5047488"/>
            <a:ext cx="2005584" cy="1371600"/>
          </a:xfrm>
          <a:prstGeom prst="roundRect">
            <a:avLst>
              <a:gd name="adj" fmla="val 6667"/>
            </a:avLst>
          </a:prstGeom>
          <a:solidFill>
            <a:srgbClr val="0A2440"/>
          </a:solidFill>
          <a:ln w="12700">
            <a:solidFill>
              <a:srgbClr val="1F4467"/>
            </a:solidFill>
            <a:prstDash val="solid"/>
          </a:ln>
        </p:spPr>
      </p:sp>
      <p:pic>
        <p:nvPicPr>
          <p:cNvPr id="24" name="Image 7" descr="C:\Users\rafae\Downloads\ORIZON_EXPRESS\apresentacao\img\glow_amber_hi.png">    </p:cNvPr>
          <p:cNvPicPr>
            <a:picLocks noChangeAspect="1"/>
          </p:cNvPicPr>
          <p:nvPr/>
        </p:nvPicPr>
        <p:blipFill>
          <a:blip r:embed="rId9">
            <a:alphaModFix amt="45000"/>
          </a:blip>
          <a:stretch>
            <a:fillRect/>
          </a:stretch>
        </p:blipFill>
        <p:spPr>
          <a:xfrm>
            <a:off x="5054498" y="4956962"/>
            <a:ext cx="967435" cy="967435"/>
          </a:xfrm>
          <a:prstGeom prst="rect">
            <a:avLst/>
          </a:prstGeom>
        </p:spPr>
      </p:pic>
      <p:sp>
        <p:nvSpPr>
          <p:cNvPr id="25" name="Shape 15"/>
          <p:cNvSpPr/>
          <p:nvPr/>
        </p:nvSpPr>
        <p:spPr>
          <a:xfrm>
            <a:off x="5327904" y="5230368"/>
            <a:ext cx="420624" cy="420624"/>
          </a:xfrm>
          <a:prstGeom prst="ellipse">
            <a:avLst/>
          </a:prstGeom>
          <a:solidFill>
            <a:srgbClr val="D6902B"/>
          </a:solidFill>
          <a:ln/>
        </p:spPr>
      </p:sp>
      <p:pic>
        <p:nvPicPr>
          <p:cNvPr id="26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41472" y="5343936"/>
            <a:ext cx="193487" cy="193487"/>
          </a:xfrm>
          <a:prstGeom prst="rect">
            <a:avLst/>
          </a:prstGeom>
        </p:spPr>
      </p:pic>
      <p:sp>
        <p:nvSpPr>
          <p:cNvPr id="27" name="Text 16"/>
          <p:cNvSpPr/>
          <p:nvPr/>
        </p:nvSpPr>
        <p:spPr>
          <a:xfrm>
            <a:off x="5327904" y="5742432"/>
            <a:ext cx="1639824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Sem espera</a:t>
            </a:r>
            <a:endParaRPr lang="en-US" sz="1250" dirty="0"/>
          </a:p>
        </p:txBody>
      </p:sp>
      <p:sp>
        <p:nvSpPr>
          <p:cNvPr id="28" name="Text 17"/>
          <p:cNvSpPr/>
          <p:nvPr/>
        </p:nvSpPr>
        <p:spPr>
          <a:xfrm>
            <a:off x="5327904" y="5998464"/>
            <a:ext cx="163982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150"/>
              </a:lnSpc>
              <a:buNone/>
            </a:pPr>
            <a:r>
              <a:rPr lang="en-US" sz="900" dirty="0">
                <a:solidFill>
                  <a:srgbClr val="8CA0B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Van pronta para despacho imediato a partir da RMC.</a:t>
            </a:r>
            <a:endParaRPr lang="en-US" sz="900" dirty="0"/>
          </a:p>
        </p:txBody>
      </p:sp>
      <p:pic>
        <p:nvPicPr>
          <p:cNvPr id="29" name="Image 9" descr="C:\Users\rafae\Downloads\ORIZON_EXPRESS\apresentacao\img\glow_amber_hi.png">    </p:cNvPr>
          <p:cNvPicPr>
            <a:picLocks noChangeAspect="1"/>
          </p:cNvPicPr>
          <p:nvPr/>
        </p:nvPicPr>
        <p:blipFill>
          <a:blip r:embed="rId11">
            <a:alphaModFix amt="60000"/>
          </a:blip>
          <a:stretch>
            <a:fillRect/>
          </a:stretch>
        </p:blipFill>
        <p:spPr>
          <a:xfrm>
            <a:off x="7360920" y="1828800"/>
            <a:ext cx="4206240" cy="4206240"/>
          </a:xfrm>
          <a:prstGeom prst="rect">
            <a:avLst/>
          </a:prstGeom>
        </p:spPr>
      </p:pic>
      <p:pic>
        <p:nvPicPr>
          <p:cNvPr id="30" name="Image 10" descr="C:\Users\rafae\Downloads\ORIZON_EXPRESS\apresentacao\img\wing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092440" y="2880360"/>
            <a:ext cx="2743200" cy="2133600"/>
          </a:xfrm>
          <a:prstGeom prst="rect">
            <a:avLst/>
          </a:prstGeom>
        </p:spPr>
      </p:pic>
      <p:sp>
        <p:nvSpPr>
          <p:cNvPr id="31" name="Text 18"/>
          <p:cNvSpPr/>
          <p:nvPr/>
        </p:nvSpPr>
        <p:spPr>
          <a:xfrm>
            <a:off x="7452360" y="5440680"/>
            <a:ext cx="4114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spc="220" kern="0" dirty="0">
                <a:solidFill>
                  <a:srgbClr val="F0A93C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DEDICADO · EXPRESSO · EMERGENCIAL</a:t>
            </a:r>
            <a:endParaRPr lang="en-US" sz="11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:\Users\rafae\Downloads\ORIZON_EXPRESS\apresentacao\img\logo_navy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420624"/>
            <a:ext cx="1481328" cy="377408"/>
          </a:xfrm>
          <a:prstGeom prst="rect">
            <a:avLst/>
          </a:prstGeom>
        </p:spPr>
      </p:pic>
      <p:pic>
        <p:nvPicPr>
          <p:cNvPr id="3" name="Image 1" descr="C:\Users\rafae\Downloads\ORIZON_EXPRESS\apresentacao\img\wing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0816" y="6428232"/>
            <a:ext cx="201168" cy="15646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9966960" y="6400800"/>
            <a:ext cx="102412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50" spc="100" kern="0" dirty="0">
                <a:solidFill>
                  <a:srgbClr val="5C7186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05 / 11</a:t>
            </a:r>
            <a:endParaRPr lang="en-US" sz="1050" dirty="0"/>
          </a:p>
        </p:txBody>
      </p:sp>
      <p:pic>
        <p:nvPicPr>
          <p:cNvPr id="5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1344168"/>
            <a:ext cx="182880" cy="182880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950976" y="1280160"/>
            <a:ext cx="9601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spc="250" kern="0" dirty="0">
                <a:solidFill>
                  <a:srgbClr val="9C671A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04   COMO FUNCIONA</a:t>
            </a:r>
            <a:endParaRPr lang="en-US" sz="1250" dirty="0"/>
          </a:p>
        </p:txBody>
      </p:sp>
      <p:sp>
        <p:nvSpPr>
          <p:cNvPr id="7" name="Text 2"/>
          <p:cNvSpPr/>
          <p:nvPr/>
        </p:nvSpPr>
        <p:spPr>
          <a:xfrm>
            <a:off x="640080" y="1737360"/>
            <a:ext cx="8686800" cy="9692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3255"/>
              </a:lnSpc>
              <a:buNone/>
            </a:pPr>
            <a:r>
              <a:rPr lang="en-US" sz="3100" b="1" dirty="0">
                <a:solidFill>
                  <a:srgbClr val="0A1C2E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Do seu chamado à entrega,</a:t>
            </a:r>
            <a:endParaRPr lang="en-US" sz="3100" dirty="0"/>
          </a:p>
          <a:p>
            <a:pPr indent="0" marL="0">
              <a:lnSpc>
                <a:spcPts val="3255"/>
              </a:lnSpc>
              <a:buNone/>
            </a:pPr>
            <a:r>
              <a:rPr lang="en-US" sz="3100" b="1" dirty="0">
                <a:solidFill>
                  <a:srgbClr val="0A1C2E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sem escalas</a:t>
            </a:r>
            <a:endParaRPr lang="en-US" sz="3100" dirty="0"/>
          </a:p>
        </p:txBody>
      </p:sp>
      <p:sp>
        <p:nvSpPr>
          <p:cNvPr id="8" name="Shape 3"/>
          <p:cNvSpPr/>
          <p:nvPr/>
        </p:nvSpPr>
        <p:spPr>
          <a:xfrm>
            <a:off x="640080" y="3063240"/>
            <a:ext cx="2350694" cy="2651760"/>
          </a:xfrm>
          <a:prstGeom prst="roundRect">
            <a:avLst>
              <a:gd name="adj" fmla="val 4668"/>
            </a:avLst>
          </a:prstGeom>
          <a:solidFill>
            <a:srgbClr val="FFFFFF"/>
          </a:solidFill>
          <a:ln w="15875">
            <a:solidFill>
              <a:srgbClr val="D9E2EA"/>
            </a:solidFill>
            <a:prstDash val="solid"/>
          </a:ln>
          <a:effectLst>
            <a:outerShdw sx="100000" sy="100000" kx="0" ky="0" algn="bl" rotWithShape="0" blurRad="152400" dist="50800" dir="5400000">
              <a:srgbClr val="16283A">
                <a:alpha val="16000"/>
              </a:srgbClr>
            </a:outerShdw>
          </a:effectLst>
        </p:spPr>
      </p:sp>
      <p:sp>
        <p:nvSpPr>
          <p:cNvPr id="9" name="Text 4"/>
          <p:cNvSpPr/>
          <p:nvPr/>
        </p:nvSpPr>
        <p:spPr>
          <a:xfrm>
            <a:off x="877824" y="3227832"/>
            <a:ext cx="1097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E4D5B8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01</a:t>
            </a:r>
            <a:endParaRPr lang="en-US" sz="3000" dirty="0"/>
          </a:p>
        </p:txBody>
      </p:sp>
      <p:sp>
        <p:nvSpPr>
          <p:cNvPr id="10" name="Shape 5"/>
          <p:cNvSpPr/>
          <p:nvPr/>
        </p:nvSpPr>
        <p:spPr>
          <a:xfrm>
            <a:off x="2186102" y="3300984"/>
            <a:ext cx="548640" cy="548640"/>
          </a:xfrm>
          <a:prstGeom prst="ellipse">
            <a:avLst/>
          </a:prstGeom>
          <a:solidFill>
            <a:srgbClr val="D6902B"/>
          </a:solidFill>
          <a:ln/>
          <a:effectLst>
            <a:outerShdw sx="100000" sy="100000" kx="0" ky="0" algn="bl" rotWithShape="0" blurRad="127000" dist="38100" dir="5400000">
              <a:srgbClr val="000000">
                <a:alpha val="16000"/>
              </a:srgbClr>
            </a:outerShdw>
          </a:effectLst>
        </p:spPr>
      </p:sp>
      <p:pic>
        <p:nvPicPr>
          <p:cNvPr id="11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34235" y="3449117"/>
            <a:ext cx="252374" cy="252374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877824" y="4142232"/>
            <a:ext cx="1893494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0A1C2E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Chamado</a:t>
            </a:r>
            <a:endParaRPr lang="en-US" sz="1550" dirty="0"/>
          </a:p>
        </p:txBody>
      </p:sp>
      <p:sp>
        <p:nvSpPr>
          <p:cNvPr id="13" name="Text 7"/>
          <p:cNvSpPr/>
          <p:nvPr/>
        </p:nvSpPr>
        <p:spPr>
          <a:xfrm>
            <a:off x="877824" y="4489704"/>
            <a:ext cx="1893494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450"/>
              </a:lnSpc>
              <a:buNone/>
            </a:pPr>
            <a:r>
              <a:rPr lang="en-US" sz="1100" dirty="0">
                <a:solidFill>
                  <a:srgbClr val="2C4257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Você aciona a Orizon e recebe retorno imediato, sem burocracia.</a:t>
            </a:r>
            <a:endParaRPr lang="en-US" sz="1100" dirty="0"/>
          </a:p>
        </p:txBody>
      </p:sp>
      <p:pic>
        <p:nvPicPr>
          <p:cNvPr id="14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41650" y="4288536"/>
            <a:ext cx="201168" cy="201168"/>
          </a:xfrm>
          <a:prstGeom prst="rect">
            <a:avLst/>
          </a:prstGeom>
        </p:spPr>
      </p:pic>
      <p:sp>
        <p:nvSpPr>
          <p:cNvPr id="15" name="Shape 8"/>
          <p:cNvSpPr/>
          <p:nvPr/>
        </p:nvSpPr>
        <p:spPr>
          <a:xfrm>
            <a:off x="3493694" y="3063240"/>
            <a:ext cx="2350694" cy="2651760"/>
          </a:xfrm>
          <a:prstGeom prst="roundRect">
            <a:avLst>
              <a:gd name="adj" fmla="val 4668"/>
            </a:avLst>
          </a:prstGeom>
          <a:solidFill>
            <a:srgbClr val="FFFFFF"/>
          </a:solidFill>
          <a:ln w="15875">
            <a:solidFill>
              <a:srgbClr val="D9E2EA"/>
            </a:solidFill>
            <a:prstDash val="solid"/>
          </a:ln>
          <a:effectLst>
            <a:outerShdw sx="100000" sy="100000" kx="0" ky="0" algn="bl" rotWithShape="0" blurRad="152400" dist="50800" dir="5400000">
              <a:srgbClr val="16283A">
                <a:alpha val="16000"/>
              </a:srgbClr>
            </a:outerShdw>
          </a:effectLst>
        </p:spPr>
      </p:sp>
      <p:sp>
        <p:nvSpPr>
          <p:cNvPr id="16" name="Text 9"/>
          <p:cNvSpPr/>
          <p:nvPr/>
        </p:nvSpPr>
        <p:spPr>
          <a:xfrm>
            <a:off x="3731438" y="3227832"/>
            <a:ext cx="1097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E4D5B8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02</a:t>
            </a:r>
            <a:endParaRPr lang="en-US" sz="3000" dirty="0"/>
          </a:p>
        </p:txBody>
      </p:sp>
      <p:sp>
        <p:nvSpPr>
          <p:cNvPr id="17" name="Shape 10"/>
          <p:cNvSpPr/>
          <p:nvPr/>
        </p:nvSpPr>
        <p:spPr>
          <a:xfrm>
            <a:off x="5039716" y="3300984"/>
            <a:ext cx="548640" cy="548640"/>
          </a:xfrm>
          <a:prstGeom prst="ellipse">
            <a:avLst/>
          </a:prstGeom>
          <a:solidFill>
            <a:srgbClr val="D6902B"/>
          </a:solidFill>
          <a:ln/>
          <a:effectLst>
            <a:outerShdw sx="100000" sy="100000" kx="0" ky="0" algn="bl" rotWithShape="0" blurRad="127000" dist="38100" dir="5400000">
              <a:srgbClr val="000000">
                <a:alpha val="16000"/>
              </a:srgbClr>
            </a:outerShdw>
          </a:effectLst>
        </p:spPr>
      </p:sp>
      <p:pic>
        <p:nvPicPr>
          <p:cNvPr id="18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187848" y="3449117"/>
            <a:ext cx="252374" cy="252374"/>
          </a:xfrm>
          <a:prstGeom prst="rect">
            <a:avLst/>
          </a:prstGeom>
        </p:spPr>
      </p:pic>
      <p:sp>
        <p:nvSpPr>
          <p:cNvPr id="19" name="Text 11"/>
          <p:cNvSpPr/>
          <p:nvPr/>
        </p:nvSpPr>
        <p:spPr>
          <a:xfrm>
            <a:off x="3731438" y="4142232"/>
            <a:ext cx="1893494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0A1C2E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Coleta rápida</a:t>
            </a:r>
            <a:endParaRPr lang="en-US" sz="1550" dirty="0"/>
          </a:p>
        </p:txBody>
      </p:sp>
      <p:sp>
        <p:nvSpPr>
          <p:cNvPr id="20" name="Text 12"/>
          <p:cNvSpPr/>
          <p:nvPr/>
        </p:nvSpPr>
        <p:spPr>
          <a:xfrm>
            <a:off x="3731438" y="4489704"/>
            <a:ext cx="1893494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450"/>
              </a:lnSpc>
              <a:buNone/>
            </a:pPr>
            <a:r>
              <a:rPr lang="en-US" sz="1100" dirty="0">
                <a:solidFill>
                  <a:srgbClr val="2C4257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Uma van exclusiva parte para a coleta a partir da RMC.</a:t>
            </a:r>
            <a:endParaRPr lang="en-US" sz="1100" dirty="0"/>
          </a:p>
        </p:txBody>
      </p:sp>
      <p:pic>
        <p:nvPicPr>
          <p:cNvPr id="21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95264" y="4288536"/>
            <a:ext cx="201168" cy="201168"/>
          </a:xfrm>
          <a:prstGeom prst="rect">
            <a:avLst/>
          </a:prstGeom>
        </p:spPr>
      </p:pic>
      <p:sp>
        <p:nvSpPr>
          <p:cNvPr id="22" name="Shape 13"/>
          <p:cNvSpPr/>
          <p:nvPr/>
        </p:nvSpPr>
        <p:spPr>
          <a:xfrm>
            <a:off x="6347308" y="3063240"/>
            <a:ext cx="2350694" cy="2651760"/>
          </a:xfrm>
          <a:prstGeom prst="roundRect">
            <a:avLst>
              <a:gd name="adj" fmla="val 4668"/>
            </a:avLst>
          </a:prstGeom>
          <a:solidFill>
            <a:srgbClr val="FFFFFF"/>
          </a:solidFill>
          <a:ln w="15875">
            <a:solidFill>
              <a:srgbClr val="D9E2EA"/>
            </a:solidFill>
            <a:prstDash val="solid"/>
          </a:ln>
          <a:effectLst>
            <a:outerShdw sx="100000" sy="100000" kx="0" ky="0" algn="bl" rotWithShape="0" blurRad="152400" dist="50800" dir="5400000">
              <a:srgbClr val="16283A">
                <a:alpha val="16000"/>
              </a:srgbClr>
            </a:outerShdw>
          </a:effectLst>
        </p:spPr>
      </p:sp>
      <p:sp>
        <p:nvSpPr>
          <p:cNvPr id="23" name="Text 14"/>
          <p:cNvSpPr/>
          <p:nvPr/>
        </p:nvSpPr>
        <p:spPr>
          <a:xfrm>
            <a:off x="6585052" y="3227832"/>
            <a:ext cx="1097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E4D5B8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03</a:t>
            </a:r>
            <a:endParaRPr lang="en-US" sz="3000" dirty="0"/>
          </a:p>
        </p:txBody>
      </p:sp>
      <p:sp>
        <p:nvSpPr>
          <p:cNvPr id="24" name="Shape 15"/>
          <p:cNvSpPr/>
          <p:nvPr/>
        </p:nvSpPr>
        <p:spPr>
          <a:xfrm>
            <a:off x="7893329" y="3300984"/>
            <a:ext cx="548640" cy="548640"/>
          </a:xfrm>
          <a:prstGeom prst="ellipse">
            <a:avLst/>
          </a:prstGeom>
          <a:solidFill>
            <a:srgbClr val="D6902B"/>
          </a:solidFill>
          <a:ln/>
          <a:effectLst>
            <a:outerShdw sx="100000" sy="100000" kx="0" ky="0" algn="bl" rotWithShape="0" blurRad="127000" dist="38100" dir="5400000">
              <a:srgbClr val="000000">
                <a:alpha val="16000"/>
              </a:srgbClr>
            </a:outerShdw>
          </a:effectLst>
        </p:spPr>
      </p:sp>
      <p:pic>
        <p:nvPicPr>
          <p:cNvPr id="25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041462" y="3449117"/>
            <a:ext cx="252374" cy="252374"/>
          </a:xfrm>
          <a:prstGeom prst="rect">
            <a:avLst/>
          </a:prstGeom>
        </p:spPr>
      </p:pic>
      <p:sp>
        <p:nvSpPr>
          <p:cNvPr id="26" name="Text 16"/>
          <p:cNvSpPr/>
          <p:nvPr/>
        </p:nvSpPr>
        <p:spPr>
          <a:xfrm>
            <a:off x="6585052" y="4142232"/>
            <a:ext cx="1893494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0A1C2E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Rota direta</a:t>
            </a:r>
            <a:endParaRPr lang="en-US" sz="1550" dirty="0"/>
          </a:p>
        </p:txBody>
      </p:sp>
      <p:sp>
        <p:nvSpPr>
          <p:cNvPr id="27" name="Text 17"/>
          <p:cNvSpPr/>
          <p:nvPr/>
        </p:nvSpPr>
        <p:spPr>
          <a:xfrm>
            <a:off x="6585052" y="4489704"/>
            <a:ext cx="1893494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450"/>
              </a:lnSpc>
              <a:buNone/>
            </a:pPr>
            <a:r>
              <a:rPr lang="en-US" sz="1100" dirty="0">
                <a:solidFill>
                  <a:srgbClr val="2C4257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A carga segue direto ao destino, monitorada 24 horas.</a:t>
            </a:r>
            <a:endParaRPr lang="en-US" sz="1100" dirty="0"/>
          </a:p>
        </p:txBody>
      </p:sp>
      <p:pic>
        <p:nvPicPr>
          <p:cNvPr id="28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848877" y="4288536"/>
            <a:ext cx="201168" cy="201168"/>
          </a:xfrm>
          <a:prstGeom prst="rect">
            <a:avLst/>
          </a:prstGeom>
        </p:spPr>
      </p:pic>
      <p:sp>
        <p:nvSpPr>
          <p:cNvPr id="29" name="Shape 18"/>
          <p:cNvSpPr/>
          <p:nvPr/>
        </p:nvSpPr>
        <p:spPr>
          <a:xfrm>
            <a:off x="9200921" y="3063240"/>
            <a:ext cx="2350694" cy="2651760"/>
          </a:xfrm>
          <a:prstGeom prst="roundRect">
            <a:avLst>
              <a:gd name="adj" fmla="val 4668"/>
            </a:avLst>
          </a:prstGeom>
          <a:solidFill>
            <a:srgbClr val="FFFFFF"/>
          </a:solidFill>
          <a:ln w="15875">
            <a:solidFill>
              <a:srgbClr val="D9E2EA"/>
            </a:solidFill>
            <a:prstDash val="solid"/>
          </a:ln>
          <a:effectLst>
            <a:outerShdw sx="100000" sy="100000" kx="0" ky="0" algn="bl" rotWithShape="0" blurRad="152400" dist="50800" dir="5400000">
              <a:srgbClr val="16283A">
                <a:alpha val="16000"/>
              </a:srgbClr>
            </a:outerShdw>
          </a:effectLst>
        </p:spPr>
      </p:sp>
      <p:sp>
        <p:nvSpPr>
          <p:cNvPr id="30" name="Text 19"/>
          <p:cNvSpPr/>
          <p:nvPr/>
        </p:nvSpPr>
        <p:spPr>
          <a:xfrm>
            <a:off x="9438665" y="3227832"/>
            <a:ext cx="10972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3000" b="1" dirty="0">
                <a:solidFill>
                  <a:srgbClr val="E4D5B8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04</a:t>
            </a:r>
            <a:endParaRPr lang="en-US" sz="3000" dirty="0"/>
          </a:p>
        </p:txBody>
      </p:sp>
      <p:sp>
        <p:nvSpPr>
          <p:cNvPr id="31" name="Shape 20"/>
          <p:cNvSpPr/>
          <p:nvPr/>
        </p:nvSpPr>
        <p:spPr>
          <a:xfrm>
            <a:off x="10746943" y="3300984"/>
            <a:ext cx="548640" cy="548640"/>
          </a:xfrm>
          <a:prstGeom prst="ellipse">
            <a:avLst/>
          </a:prstGeom>
          <a:solidFill>
            <a:srgbClr val="D6902B"/>
          </a:solidFill>
          <a:ln/>
          <a:effectLst>
            <a:outerShdw sx="100000" sy="100000" kx="0" ky="0" algn="bl" rotWithShape="0" blurRad="127000" dist="38100" dir="5400000">
              <a:srgbClr val="000000">
                <a:alpha val="16000"/>
              </a:srgbClr>
            </a:outerShdw>
          </a:effectLst>
        </p:spPr>
      </p:sp>
      <p:pic>
        <p:nvPicPr>
          <p:cNvPr id="32" name="Image 9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895076" y="3449117"/>
            <a:ext cx="252374" cy="252374"/>
          </a:xfrm>
          <a:prstGeom prst="rect">
            <a:avLst/>
          </a:prstGeom>
        </p:spPr>
      </p:pic>
      <p:sp>
        <p:nvSpPr>
          <p:cNvPr id="33" name="Text 21"/>
          <p:cNvSpPr/>
          <p:nvPr/>
        </p:nvSpPr>
        <p:spPr>
          <a:xfrm>
            <a:off x="9438665" y="4142232"/>
            <a:ext cx="1893494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dirty="0">
                <a:solidFill>
                  <a:srgbClr val="0A1C2E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Entrega confirmada</a:t>
            </a:r>
            <a:endParaRPr lang="en-US" sz="1550" dirty="0"/>
          </a:p>
        </p:txBody>
      </p:sp>
      <p:sp>
        <p:nvSpPr>
          <p:cNvPr id="34" name="Text 22"/>
          <p:cNvSpPr/>
          <p:nvPr/>
        </p:nvSpPr>
        <p:spPr>
          <a:xfrm>
            <a:off x="9438665" y="4489704"/>
            <a:ext cx="1893494" cy="10058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450"/>
              </a:lnSpc>
              <a:buNone/>
            </a:pPr>
            <a:r>
              <a:rPr lang="en-US" sz="1100" dirty="0">
                <a:solidFill>
                  <a:srgbClr val="2C4257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Comunicação no trajeto e confirmação na entrega.</a:t>
            </a:r>
            <a:endParaRPr lang="en-US" sz="1100" dirty="0"/>
          </a:p>
        </p:txBody>
      </p:sp>
      <p:sp>
        <p:nvSpPr>
          <p:cNvPr id="35" name="Text 23"/>
          <p:cNvSpPr/>
          <p:nvPr/>
        </p:nvSpPr>
        <p:spPr>
          <a:xfrm>
            <a:off x="640080" y="6035040"/>
            <a:ext cx="10911535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i="1" dirty="0">
                <a:solidFill>
                  <a:srgbClr val="5C7186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Operações pontuais, urgências, rotas recorrentes ou projetos dedicados: o fluxo é o mesmo, direto e sem escalas.</a:t>
            </a:r>
            <a:endParaRPr lang="en-US" sz="11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:\Users\rafae\Downloads\ORIZON_EXPRESS\apresentacao\img\logo_whit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420624"/>
            <a:ext cx="1481328" cy="377408"/>
          </a:xfrm>
          <a:prstGeom prst="rect">
            <a:avLst/>
          </a:prstGeom>
        </p:spPr>
      </p:pic>
      <p:pic>
        <p:nvPicPr>
          <p:cNvPr id="3" name="Image 1" descr="C:\Users\rafae\Downloads\ORIZON_EXPRESS\apresentacao\img\wing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0816" y="6428232"/>
            <a:ext cx="201168" cy="15646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9966960" y="6400800"/>
            <a:ext cx="102412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50" spc="100" kern="0" dirty="0">
                <a:solidFill>
                  <a:srgbClr val="8CA0B3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06 / 11</a:t>
            </a:r>
            <a:endParaRPr lang="en-US" sz="1050" dirty="0"/>
          </a:p>
        </p:txBody>
      </p:sp>
      <p:pic>
        <p:nvPicPr>
          <p:cNvPr id="5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1344168"/>
            <a:ext cx="182880" cy="182880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950976" y="1280160"/>
            <a:ext cx="9601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spc="250" kern="0" dirty="0">
                <a:solidFill>
                  <a:srgbClr val="F0A93C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05   FROTA PRÓPRIA · DIFERENCIAL Nº 1</a:t>
            </a:r>
            <a:endParaRPr lang="en-US" sz="1250" dirty="0"/>
          </a:p>
        </p:txBody>
      </p:sp>
      <p:sp>
        <p:nvSpPr>
          <p:cNvPr id="7" name="Text 2"/>
          <p:cNvSpPr/>
          <p:nvPr/>
        </p:nvSpPr>
        <p:spPr>
          <a:xfrm>
            <a:off x="640080" y="1737360"/>
            <a:ext cx="6035040" cy="9692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3255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Disponibilidade que</a:t>
            </a:r>
            <a:endParaRPr lang="en-US" sz="3100" dirty="0"/>
          </a:p>
          <a:p>
            <a:pPr indent="0" marL="0">
              <a:lnSpc>
                <a:spcPts val="3255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vira agilidade</a:t>
            </a:r>
            <a:endParaRPr lang="en-US" sz="3100" dirty="0"/>
          </a:p>
        </p:txBody>
      </p:sp>
      <p:pic>
        <p:nvPicPr>
          <p:cNvPr id="8" name="Image 3" descr="C:\Users\rafae\Downloads\ORIZON_EXPRESS\apresentacao\img\glow_amber_hi.png">    </p:cNvPr>
          <p:cNvPicPr>
            <a:picLocks noChangeAspect="1"/>
          </p:cNvPicPr>
          <p:nvPr/>
        </p:nvPicPr>
        <p:blipFill>
          <a:blip r:embed="rId5">
            <a:alphaModFix amt="45000"/>
          </a:blip>
          <a:stretch>
            <a:fillRect/>
          </a:stretch>
        </p:blipFill>
        <p:spPr>
          <a:xfrm>
            <a:off x="319126" y="2605126"/>
            <a:ext cx="1135685" cy="1135685"/>
          </a:xfrm>
          <a:prstGeom prst="rect">
            <a:avLst/>
          </a:prstGeom>
        </p:spPr>
      </p:pic>
      <p:sp>
        <p:nvSpPr>
          <p:cNvPr id="9" name="Shape 3"/>
          <p:cNvSpPr/>
          <p:nvPr/>
        </p:nvSpPr>
        <p:spPr>
          <a:xfrm>
            <a:off x="640080" y="2926080"/>
            <a:ext cx="493776" cy="493776"/>
          </a:xfrm>
          <a:prstGeom prst="ellipse">
            <a:avLst/>
          </a:prstGeom>
          <a:solidFill>
            <a:srgbClr val="D6902B"/>
          </a:solidFill>
          <a:ln/>
        </p:spPr>
      </p:sp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400" y="3059400"/>
            <a:ext cx="227137" cy="227137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1335024" y="2889504"/>
            <a:ext cx="5394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Vans e utilitários próprios</a:t>
            </a:r>
            <a:endParaRPr lang="en-US" sz="1450" dirty="0"/>
          </a:p>
        </p:txBody>
      </p:sp>
      <p:sp>
        <p:nvSpPr>
          <p:cNvPr id="12" name="Text 5"/>
          <p:cNvSpPr/>
          <p:nvPr/>
        </p:nvSpPr>
        <p:spPr>
          <a:xfrm>
            <a:off x="1335024" y="3182112"/>
            <a:ext cx="53949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CA0B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Veículos prontos para despacho imediato, sem depender de terceiros.</a:t>
            </a:r>
            <a:endParaRPr lang="en-US" sz="1100" dirty="0"/>
          </a:p>
        </p:txBody>
      </p:sp>
      <p:pic>
        <p:nvPicPr>
          <p:cNvPr id="13" name="Image 5" descr="C:\Users\rafae\Downloads\ORIZON_EXPRESS\apresentacao\img\glow_amber_hi.png">    </p:cNvPr>
          <p:cNvPicPr>
            <a:picLocks noChangeAspect="1"/>
          </p:cNvPicPr>
          <p:nvPr/>
        </p:nvPicPr>
        <p:blipFill>
          <a:blip r:embed="rId7">
            <a:alphaModFix amt="45000"/>
          </a:blip>
          <a:stretch>
            <a:fillRect/>
          </a:stretch>
        </p:blipFill>
        <p:spPr>
          <a:xfrm>
            <a:off x="319126" y="3446374"/>
            <a:ext cx="1135685" cy="1135685"/>
          </a:xfrm>
          <a:prstGeom prst="rect">
            <a:avLst/>
          </a:prstGeom>
        </p:spPr>
      </p:pic>
      <p:sp>
        <p:nvSpPr>
          <p:cNvPr id="14" name="Shape 6"/>
          <p:cNvSpPr/>
          <p:nvPr/>
        </p:nvSpPr>
        <p:spPr>
          <a:xfrm>
            <a:off x="640080" y="3767328"/>
            <a:ext cx="493776" cy="493776"/>
          </a:xfrm>
          <a:prstGeom prst="ellipse">
            <a:avLst/>
          </a:prstGeom>
          <a:solidFill>
            <a:srgbClr val="D6902B"/>
          </a:solidFill>
          <a:ln/>
        </p:spPr>
      </p:sp>
      <p:pic>
        <p:nvPicPr>
          <p:cNvPr id="15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3400" y="3900648"/>
            <a:ext cx="227137" cy="227137"/>
          </a:xfrm>
          <a:prstGeom prst="rect">
            <a:avLst/>
          </a:prstGeom>
        </p:spPr>
      </p:pic>
      <p:sp>
        <p:nvSpPr>
          <p:cNvPr id="16" name="Text 7"/>
          <p:cNvSpPr/>
          <p:nvPr/>
        </p:nvSpPr>
        <p:spPr>
          <a:xfrm>
            <a:off x="1335024" y="3730752"/>
            <a:ext cx="5394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Manutenção própria</a:t>
            </a:r>
            <a:endParaRPr lang="en-US" sz="1450" dirty="0"/>
          </a:p>
        </p:txBody>
      </p:sp>
      <p:sp>
        <p:nvSpPr>
          <p:cNvPr id="17" name="Text 8"/>
          <p:cNvSpPr/>
          <p:nvPr/>
        </p:nvSpPr>
        <p:spPr>
          <a:xfrm>
            <a:off x="1335024" y="4023360"/>
            <a:ext cx="53949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CA0B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Frota revisada e sempre disponível para a sua operação.</a:t>
            </a:r>
            <a:endParaRPr lang="en-US" sz="1100" dirty="0"/>
          </a:p>
        </p:txBody>
      </p:sp>
      <p:pic>
        <p:nvPicPr>
          <p:cNvPr id="18" name="Image 7" descr="C:\Users\rafae\Downloads\ORIZON_EXPRESS\apresentacao\img\glow_amber_hi.png">    </p:cNvPr>
          <p:cNvPicPr>
            <a:picLocks noChangeAspect="1"/>
          </p:cNvPicPr>
          <p:nvPr/>
        </p:nvPicPr>
        <p:blipFill>
          <a:blip r:embed="rId9">
            <a:alphaModFix amt="45000"/>
          </a:blip>
          <a:stretch>
            <a:fillRect/>
          </a:stretch>
        </p:blipFill>
        <p:spPr>
          <a:xfrm>
            <a:off x="319126" y="4287622"/>
            <a:ext cx="1135685" cy="1135685"/>
          </a:xfrm>
          <a:prstGeom prst="rect">
            <a:avLst/>
          </a:prstGeom>
        </p:spPr>
      </p:pic>
      <p:sp>
        <p:nvSpPr>
          <p:cNvPr id="19" name="Shape 9"/>
          <p:cNvSpPr/>
          <p:nvPr/>
        </p:nvSpPr>
        <p:spPr>
          <a:xfrm>
            <a:off x="640080" y="4608576"/>
            <a:ext cx="493776" cy="493776"/>
          </a:xfrm>
          <a:prstGeom prst="ellipse">
            <a:avLst/>
          </a:prstGeom>
          <a:solidFill>
            <a:srgbClr val="D6902B"/>
          </a:solidFill>
          <a:ln/>
        </p:spPr>
      </p:sp>
      <p:pic>
        <p:nvPicPr>
          <p:cNvPr id="20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3400" y="4741896"/>
            <a:ext cx="227137" cy="227137"/>
          </a:xfrm>
          <a:prstGeom prst="rect">
            <a:avLst/>
          </a:prstGeom>
        </p:spPr>
      </p:pic>
      <p:sp>
        <p:nvSpPr>
          <p:cNvPr id="21" name="Text 10"/>
          <p:cNvSpPr/>
          <p:nvPr/>
        </p:nvSpPr>
        <p:spPr>
          <a:xfrm>
            <a:off x="1335024" y="4572000"/>
            <a:ext cx="5394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Motoristas próprios com MOPP</a:t>
            </a:r>
            <a:endParaRPr lang="en-US" sz="1450" dirty="0"/>
          </a:p>
        </p:txBody>
      </p:sp>
      <p:sp>
        <p:nvSpPr>
          <p:cNvPr id="22" name="Text 11"/>
          <p:cNvSpPr/>
          <p:nvPr/>
        </p:nvSpPr>
        <p:spPr>
          <a:xfrm>
            <a:off x="1335024" y="4864608"/>
            <a:ext cx="53949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CA0B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Equipe treinada, habilitada e acostumada com carga urgente.</a:t>
            </a:r>
            <a:endParaRPr lang="en-US" sz="1100" dirty="0"/>
          </a:p>
        </p:txBody>
      </p:sp>
      <p:pic>
        <p:nvPicPr>
          <p:cNvPr id="23" name="Image 9" descr="C:\Users\rafae\Downloads\ORIZON_EXPRESS\apresentacao\img\glow_amber_hi.png">    </p:cNvPr>
          <p:cNvPicPr>
            <a:picLocks noChangeAspect="1"/>
          </p:cNvPicPr>
          <p:nvPr/>
        </p:nvPicPr>
        <p:blipFill>
          <a:blip r:embed="rId11">
            <a:alphaModFix amt="45000"/>
          </a:blip>
          <a:stretch>
            <a:fillRect/>
          </a:stretch>
        </p:blipFill>
        <p:spPr>
          <a:xfrm>
            <a:off x="319126" y="5128870"/>
            <a:ext cx="1135685" cy="1135685"/>
          </a:xfrm>
          <a:prstGeom prst="rect">
            <a:avLst/>
          </a:prstGeom>
        </p:spPr>
      </p:pic>
      <p:sp>
        <p:nvSpPr>
          <p:cNvPr id="24" name="Shape 12"/>
          <p:cNvSpPr/>
          <p:nvPr/>
        </p:nvSpPr>
        <p:spPr>
          <a:xfrm>
            <a:off x="640080" y="5449824"/>
            <a:ext cx="493776" cy="493776"/>
          </a:xfrm>
          <a:prstGeom prst="ellipse">
            <a:avLst/>
          </a:prstGeom>
          <a:solidFill>
            <a:srgbClr val="D6902B"/>
          </a:solidFill>
          <a:ln/>
        </p:spPr>
      </p:sp>
      <p:pic>
        <p:nvPicPr>
          <p:cNvPr id="25" name="Image 10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3400" y="5583144"/>
            <a:ext cx="227137" cy="227137"/>
          </a:xfrm>
          <a:prstGeom prst="rect">
            <a:avLst/>
          </a:prstGeom>
        </p:spPr>
      </p:pic>
      <p:sp>
        <p:nvSpPr>
          <p:cNvPr id="26" name="Text 13"/>
          <p:cNvSpPr/>
          <p:nvPr/>
        </p:nvSpPr>
        <p:spPr>
          <a:xfrm>
            <a:off x="1335024" y="5413248"/>
            <a:ext cx="539496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Carga geral e carga seca</a:t>
            </a:r>
            <a:endParaRPr lang="en-US" sz="1450" dirty="0"/>
          </a:p>
        </p:txBody>
      </p:sp>
      <p:sp>
        <p:nvSpPr>
          <p:cNvPr id="27" name="Text 14"/>
          <p:cNvSpPr/>
          <p:nvPr/>
        </p:nvSpPr>
        <p:spPr>
          <a:xfrm>
            <a:off x="1335024" y="5705856"/>
            <a:ext cx="53949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8CA0B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Do volume urgente ao lote paletizado, no veículo certo.</a:t>
            </a:r>
            <a:endParaRPr lang="en-US" sz="1100" dirty="0"/>
          </a:p>
        </p:txBody>
      </p:sp>
      <p:pic>
        <p:nvPicPr>
          <p:cNvPr id="28" name="Image 11" descr="C:\Users\rafae\Downloads\ORIZON_EXPRESS\apresentacao\img\glow_amber_hi.png">    </p:cNvPr>
          <p:cNvPicPr>
            <a:picLocks noChangeAspect="1"/>
          </p:cNvPicPr>
          <p:nvPr/>
        </p:nvPicPr>
        <p:blipFill>
          <a:blip r:embed="rId13">
            <a:alphaModFix amt="62000"/>
          </a:blip>
          <a:stretch>
            <a:fillRect/>
          </a:stretch>
        </p:blipFill>
        <p:spPr>
          <a:xfrm>
            <a:off x="6629400" y="1508760"/>
            <a:ext cx="4937760" cy="4937760"/>
          </a:xfrm>
          <a:prstGeom prst="rect">
            <a:avLst/>
          </a:prstGeom>
        </p:spPr>
      </p:pic>
      <p:pic>
        <p:nvPicPr>
          <p:cNvPr id="29" name="Image 12" descr="C:\Users\rafae\Downloads\ORIZON_EXPRESS\apresentacao\img\van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812280" y="2697480"/>
            <a:ext cx="4709160" cy="2690949"/>
          </a:xfrm>
          <a:prstGeom prst="rect">
            <a:avLst/>
          </a:prstGeom>
        </p:spPr>
      </p:pic>
      <p:sp>
        <p:nvSpPr>
          <p:cNvPr id="30" name="Text 15"/>
          <p:cNvSpPr/>
          <p:nvPr/>
        </p:nvSpPr>
        <p:spPr>
          <a:xfrm>
            <a:off x="6812280" y="5715000"/>
            <a:ext cx="470916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b="1" spc="220" kern="0" dirty="0">
                <a:solidFill>
                  <a:srgbClr val="F0A93C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FROTA PRÓPRIA · DESPACHO IMEDIATO</a:t>
            </a:r>
            <a:endParaRPr lang="en-US" sz="11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:\Users\rafae\Downloads\ORIZON_EXPRESS\apresentacao\img\logo_navy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420624"/>
            <a:ext cx="1481328" cy="377408"/>
          </a:xfrm>
          <a:prstGeom prst="rect">
            <a:avLst/>
          </a:prstGeom>
        </p:spPr>
      </p:pic>
      <p:pic>
        <p:nvPicPr>
          <p:cNvPr id="3" name="Image 1" descr="C:\Users\rafae\Downloads\ORIZON_EXPRESS\apresentacao\img\wing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0816" y="6428232"/>
            <a:ext cx="201168" cy="15646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9966960" y="6400800"/>
            <a:ext cx="102412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50" spc="100" kern="0" dirty="0">
                <a:solidFill>
                  <a:srgbClr val="5C7186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07 / 11</a:t>
            </a:r>
            <a:endParaRPr lang="en-US" sz="1050" dirty="0"/>
          </a:p>
        </p:txBody>
      </p:sp>
      <p:pic>
        <p:nvPicPr>
          <p:cNvPr id="5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1344168"/>
            <a:ext cx="182880" cy="182880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950976" y="1280160"/>
            <a:ext cx="9601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spc="250" kern="0" dirty="0">
                <a:solidFill>
                  <a:srgbClr val="9C671A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06   SEGURANÇA E CONFORMIDADE</a:t>
            </a:r>
            <a:endParaRPr lang="en-US" sz="1250" dirty="0"/>
          </a:p>
        </p:txBody>
      </p:sp>
      <p:sp>
        <p:nvSpPr>
          <p:cNvPr id="7" name="Text 2"/>
          <p:cNvSpPr/>
          <p:nvPr/>
        </p:nvSpPr>
        <p:spPr>
          <a:xfrm>
            <a:off x="640080" y="1737360"/>
            <a:ext cx="8686800" cy="9692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3255"/>
              </a:lnSpc>
              <a:buNone/>
            </a:pPr>
            <a:r>
              <a:rPr lang="en-US" sz="3100" b="1" dirty="0">
                <a:solidFill>
                  <a:srgbClr val="0A1C2E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Sua carga protegida</a:t>
            </a:r>
            <a:endParaRPr lang="en-US" sz="3100" dirty="0"/>
          </a:p>
          <a:p>
            <a:pPr indent="0" marL="0">
              <a:lnSpc>
                <a:spcPts val="3255"/>
              </a:lnSpc>
              <a:buNone/>
            </a:pPr>
            <a:r>
              <a:rPr lang="en-US" sz="3100" b="1" dirty="0">
                <a:solidFill>
                  <a:srgbClr val="0A1C2E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em cada quilômetro</a:t>
            </a:r>
            <a:endParaRPr lang="en-US" sz="3100" dirty="0"/>
          </a:p>
        </p:txBody>
      </p:sp>
      <p:sp>
        <p:nvSpPr>
          <p:cNvPr id="8" name="Shape 3"/>
          <p:cNvSpPr/>
          <p:nvPr/>
        </p:nvSpPr>
        <p:spPr>
          <a:xfrm>
            <a:off x="640080" y="3017520"/>
            <a:ext cx="3454298" cy="1389888"/>
          </a:xfrm>
          <a:prstGeom prst="roundRect">
            <a:avLst>
              <a:gd name="adj" fmla="val 7895"/>
            </a:avLst>
          </a:prstGeom>
          <a:solidFill>
            <a:srgbClr val="FFFFFF"/>
          </a:solidFill>
          <a:ln w="15875">
            <a:solidFill>
              <a:srgbClr val="D9E2EA"/>
            </a:solidFill>
            <a:prstDash val="solid"/>
          </a:ln>
          <a:effectLst>
            <a:outerShdw sx="100000" sy="100000" kx="0" ky="0" algn="bl" rotWithShape="0" blurRad="152400" dist="50800" dir="5400000">
              <a:srgbClr val="16283A">
                <a:alpha val="16000"/>
              </a:srgbClr>
            </a:outerShdw>
          </a:effectLst>
        </p:spPr>
      </p:sp>
      <p:sp>
        <p:nvSpPr>
          <p:cNvPr id="9" name="Shape 4"/>
          <p:cNvSpPr/>
          <p:nvPr/>
        </p:nvSpPr>
        <p:spPr>
          <a:xfrm>
            <a:off x="877824" y="3429000"/>
            <a:ext cx="566928" cy="566928"/>
          </a:xfrm>
          <a:prstGeom prst="ellipse">
            <a:avLst/>
          </a:prstGeom>
          <a:solidFill>
            <a:srgbClr val="D6902B"/>
          </a:solidFill>
          <a:ln/>
          <a:effectLst>
            <a:outerShdw sx="100000" sy="100000" kx="0" ky="0" algn="bl" rotWithShape="0" blurRad="127000" dist="38100" dir="5400000">
              <a:srgbClr val="000000">
                <a:alpha val="16000"/>
              </a:srgbClr>
            </a:outerShdw>
          </a:effectLst>
        </p:spPr>
      </p:sp>
      <p:pic>
        <p:nvPicPr>
          <p:cNvPr id="10" name="Image 3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0895" y="3582071"/>
            <a:ext cx="260787" cy="26078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609344" y="3218688"/>
            <a:ext cx="231129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spc="50" kern="0" dirty="0">
                <a:solidFill>
                  <a:srgbClr val="0A1C2E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SASCAR</a:t>
            </a:r>
            <a:endParaRPr lang="en-US" sz="1550" dirty="0"/>
          </a:p>
        </p:txBody>
      </p:sp>
      <p:sp>
        <p:nvSpPr>
          <p:cNvPr id="12" name="Text 6"/>
          <p:cNvSpPr/>
          <p:nvPr/>
        </p:nvSpPr>
        <p:spPr>
          <a:xfrm>
            <a:off x="1609344" y="3529584"/>
            <a:ext cx="231129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350"/>
              </a:lnSpc>
              <a:buNone/>
            </a:pPr>
            <a:r>
              <a:rPr lang="en-US" sz="1050" dirty="0">
                <a:solidFill>
                  <a:srgbClr val="2C4257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Rastreamento via satélite 24h em todo o trajeto</a:t>
            </a:r>
            <a:endParaRPr lang="en-US" sz="1050" dirty="0"/>
          </a:p>
        </p:txBody>
      </p:sp>
      <p:sp>
        <p:nvSpPr>
          <p:cNvPr id="13" name="Shape 7"/>
          <p:cNvSpPr/>
          <p:nvPr/>
        </p:nvSpPr>
        <p:spPr>
          <a:xfrm>
            <a:off x="4368698" y="3017520"/>
            <a:ext cx="3454298" cy="1389888"/>
          </a:xfrm>
          <a:prstGeom prst="roundRect">
            <a:avLst>
              <a:gd name="adj" fmla="val 7895"/>
            </a:avLst>
          </a:prstGeom>
          <a:solidFill>
            <a:srgbClr val="FFFFFF"/>
          </a:solidFill>
          <a:ln w="15875">
            <a:solidFill>
              <a:srgbClr val="D9E2EA"/>
            </a:solidFill>
            <a:prstDash val="solid"/>
          </a:ln>
          <a:effectLst>
            <a:outerShdw sx="100000" sy="100000" kx="0" ky="0" algn="bl" rotWithShape="0" blurRad="152400" dist="50800" dir="5400000">
              <a:srgbClr val="16283A">
                <a:alpha val="16000"/>
              </a:srgbClr>
            </a:outerShdw>
          </a:effectLst>
        </p:spPr>
      </p:sp>
      <p:sp>
        <p:nvSpPr>
          <p:cNvPr id="14" name="Shape 8"/>
          <p:cNvSpPr/>
          <p:nvPr/>
        </p:nvSpPr>
        <p:spPr>
          <a:xfrm>
            <a:off x="4606442" y="3429000"/>
            <a:ext cx="566928" cy="566928"/>
          </a:xfrm>
          <a:prstGeom prst="ellipse">
            <a:avLst/>
          </a:prstGeom>
          <a:solidFill>
            <a:srgbClr val="D6902B"/>
          </a:solidFill>
          <a:ln/>
          <a:effectLst>
            <a:outerShdw sx="100000" sy="100000" kx="0" ky="0" algn="bl" rotWithShape="0" blurRad="127000" dist="38100" dir="5400000">
              <a:srgbClr val="000000">
                <a:alpha val="16000"/>
              </a:srgbClr>
            </a:outerShdw>
          </a:effectLst>
        </p:spPr>
      </p:sp>
      <p:pic>
        <p:nvPicPr>
          <p:cNvPr id="15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59513" y="3582071"/>
            <a:ext cx="260787" cy="260787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5337962" y="3218688"/>
            <a:ext cx="231129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spc="50" kern="0" dirty="0">
                <a:solidFill>
                  <a:srgbClr val="0A1C2E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BUONNY</a:t>
            </a:r>
            <a:endParaRPr lang="en-US" sz="1550" dirty="0"/>
          </a:p>
        </p:txBody>
      </p:sp>
      <p:sp>
        <p:nvSpPr>
          <p:cNvPr id="17" name="Text 10"/>
          <p:cNvSpPr/>
          <p:nvPr/>
        </p:nvSpPr>
        <p:spPr>
          <a:xfrm>
            <a:off x="5337962" y="3529584"/>
            <a:ext cx="231129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350"/>
              </a:lnSpc>
              <a:buNone/>
            </a:pPr>
            <a:r>
              <a:rPr lang="en-US" sz="1050" dirty="0">
                <a:solidFill>
                  <a:srgbClr val="2C4257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Gerenciamento de risco em cada operação</a:t>
            </a:r>
            <a:endParaRPr lang="en-US" sz="1050" dirty="0"/>
          </a:p>
        </p:txBody>
      </p:sp>
      <p:sp>
        <p:nvSpPr>
          <p:cNvPr id="18" name="Shape 11"/>
          <p:cNvSpPr/>
          <p:nvPr/>
        </p:nvSpPr>
        <p:spPr>
          <a:xfrm>
            <a:off x="8097317" y="3017520"/>
            <a:ext cx="3454298" cy="1389888"/>
          </a:xfrm>
          <a:prstGeom prst="roundRect">
            <a:avLst>
              <a:gd name="adj" fmla="val 7895"/>
            </a:avLst>
          </a:prstGeom>
          <a:solidFill>
            <a:srgbClr val="FFFFFF"/>
          </a:solidFill>
          <a:ln w="15875">
            <a:solidFill>
              <a:srgbClr val="D9E2EA"/>
            </a:solidFill>
            <a:prstDash val="solid"/>
          </a:ln>
          <a:effectLst>
            <a:outerShdw sx="100000" sy="100000" kx="0" ky="0" algn="bl" rotWithShape="0" blurRad="152400" dist="50800" dir="5400000">
              <a:srgbClr val="16283A">
                <a:alpha val="16000"/>
              </a:srgbClr>
            </a:outerShdw>
          </a:effectLst>
        </p:spPr>
      </p:sp>
      <p:sp>
        <p:nvSpPr>
          <p:cNvPr id="19" name="Shape 12"/>
          <p:cNvSpPr/>
          <p:nvPr/>
        </p:nvSpPr>
        <p:spPr>
          <a:xfrm>
            <a:off x="8335061" y="3429000"/>
            <a:ext cx="566928" cy="566928"/>
          </a:xfrm>
          <a:prstGeom prst="ellipse">
            <a:avLst/>
          </a:prstGeom>
          <a:solidFill>
            <a:srgbClr val="D6902B"/>
          </a:solidFill>
          <a:ln/>
          <a:effectLst>
            <a:outerShdw sx="100000" sy="100000" kx="0" ky="0" algn="bl" rotWithShape="0" blurRad="127000" dist="38100" dir="5400000">
              <a:srgbClr val="000000">
                <a:alpha val="16000"/>
              </a:srgbClr>
            </a:outerShdw>
          </a:effectLst>
        </p:spPr>
      </p:sp>
      <p:pic>
        <p:nvPicPr>
          <p:cNvPr id="20" name="Image 5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488131" y="3582071"/>
            <a:ext cx="260787" cy="260787"/>
          </a:xfrm>
          <a:prstGeom prst="rect">
            <a:avLst/>
          </a:prstGeom>
        </p:spPr>
      </p:pic>
      <p:sp>
        <p:nvSpPr>
          <p:cNvPr id="21" name="Text 13"/>
          <p:cNvSpPr/>
          <p:nvPr/>
        </p:nvSpPr>
        <p:spPr>
          <a:xfrm>
            <a:off x="9066581" y="3218688"/>
            <a:ext cx="231129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spc="50" kern="0" dirty="0">
                <a:solidFill>
                  <a:srgbClr val="0A1C2E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PANCARY</a:t>
            </a:r>
            <a:endParaRPr lang="en-US" sz="1550" dirty="0"/>
          </a:p>
        </p:txBody>
      </p:sp>
      <p:sp>
        <p:nvSpPr>
          <p:cNvPr id="22" name="Text 14"/>
          <p:cNvSpPr/>
          <p:nvPr/>
        </p:nvSpPr>
        <p:spPr>
          <a:xfrm>
            <a:off x="9066581" y="3529584"/>
            <a:ext cx="231129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350"/>
              </a:lnSpc>
              <a:buNone/>
            </a:pPr>
            <a:r>
              <a:rPr lang="en-US" sz="1050" dirty="0">
                <a:solidFill>
                  <a:srgbClr val="2C4257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Seguro de carga do embarque à entrega</a:t>
            </a:r>
            <a:endParaRPr lang="en-US" sz="1050" dirty="0"/>
          </a:p>
        </p:txBody>
      </p:sp>
      <p:sp>
        <p:nvSpPr>
          <p:cNvPr id="23" name="Shape 15"/>
          <p:cNvSpPr/>
          <p:nvPr/>
        </p:nvSpPr>
        <p:spPr>
          <a:xfrm>
            <a:off x="640080" y="4663440"/>
            <a:ext cx="3454298" cy="1389888"/>
          </a:xfrm>
          <a:prstGeom prst="roundRect">
            <a:avLst>
              <a:gd name="adj" fmla="val 7895"/>
            </a:avLst>
          </a:prstGeom>
          <a:solidFill>
            <a:srgbClr val="FFFFFF"/>
          </a:solidFill>
          <a:ln w="15875">
            <a:solidFill>
              <a:srgbClr val="D9E2EA"/>
            </a:solidFill>
            <a:prstDash val="solid"/>
          </a:ln>
          <a:effectLst>
            <a:outerShdw sx="100000" sy="100000" kx="0" ky="0" algn="bl" rotWithShape="0" blurRad="152400" dist="50800" dir="5400000">
              <a:srgbClr val="16283A">
                <a:alpha val="16000"/>
              </a:srgbClr>
            </a:outerShdw>
          </a:effectLst>
        </p:spPr>
      </p:sp>
      <p:sp>
        <p:nvSpPr>
          <p:cNvPr id="24" name="Shape 16"/>
          <p:cNvSpPr/>
          <p:nvPr/>
        </p:nvSpPr>
        <p:spPr>
          <a:xfrm>
            <a:off x="877824" y="5074920"/>
            <a:ext cx="566928" cy="566928"/>
          </a:xfrm>
          <a:prstGeom prst="ellipse">
            <a:avLst/>
          </a:prstGeom>
          <a:solidFill>
            <a:srgbClr val="D6902B"/>
          </a:solidFill>
          <a:ln/>
          <a:effectLst>
            <a:outerShdw sx="100000" sy="100000" kx="0" ky="0" algn="bl" rotWithShape="0" blurRad="127000" dist="38100" dir="5400000">
              <a:srgbClr val="000000">
                <a:alpha val="16000"/>
              </a:srgbClr>
            </a:outerShdw>
          </a:effectLst>
        </p:spPr>
      </p:sp>
      <p:pic>
        <p:nvPicPr>
          <p:cNvPr id="25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0895" y="5227991"/>
            <a:ext cx="260787" cy="260787"/>
          </a:xfrm>
          <a:prstGeom prst="rect">
            <a:avLst/>
          </a:prstGeom>
        </p:spPr>
      </p:pic>
      <p:sp>
        <p:nvSpPr>
          <p:cNvPr id="26" name="Text 17"/>
          <p:cNvSpPr/>
          <p:nvPr/>
        </p:nvSpPr>
        <p:spPr>
          <a:xfrm>
            <a:off x="1609344" y="4864608"/>
            <a:ext cx="231129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spc="50" kern="0" dirty="0">
                <a:solidFill>
                  <a:srgbClr val="0A1C2E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ANTT · RNTRC</a:t>
            </a:r>
            <a:endParaRPr lang="en-US" sz="1550" dirty="0"/>
          </a:p>
        </p:txBody>
      </p:sp>
      <p:sp>
        <p:nvSpPr>
          <p:cNvPr id="27" name="Text 18"/>
          <p:cNvSpPr/>
          <p:nvPr/>
        </p:nvSpPr>
        <p:spPr>
          <a:xfrm>
            <a:off x="1609344" y="5175504"/>
            <a:ext cx="231129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350"/>
              </a:lnSpc>
              <a:buNone/>
            </a:pPr>
            <a:r>
              <a:rPr lang="en-US" sz="1050" dirty="0">
                <a:solidFill>
                  <a:srgbClr val="2C4257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Transportadora registrada e regularizada</a:t>
            </a:r>
            <a:endParaRPr lang="en-US" sz="1050" dirty="0"/>
          </a:p>
        </p:txBody>
      </p:sp>
      <p:sp>
        <p:nvSpPr>
          <p:cNvPr id="28" name="Shape 19"/>
          <p:cNvSpPr/>
          <p:nvPr/>
        </p:nvSpPr>
        <p:spPr>
          <a:xfrm>
            <a:off x="4368698" y="4663440"/>
            <a:ext cx="3454298" cy="1389888"/>
          </a:xfrm>
          <a:prstGeom prst="roundRect">
            <a:avLst>
              <a:gd name="adj" fmla="val 7895"/>
            </a:avLst>
          </a:prstGeom>
          <a:solidFill>
            <a:srgbClr val="FFFFFF"/>
          </a:solidFill>
          <a:ln w="15875">
            <a:solidFill>
              <a:srgbClr val="D9E2EA"/>
            </a:solidFill>
            <a:prstDash val="solid"/>
          </a:ln>
          <a:effectLst>
            <a:outerShdw sx="100000" sy="100000" kx="0" ky="0" algn="bl" rotWithShape="0" blurRad="152400" dist="50800" dir="5400000">
              <a:srgbClr val="16283A">
                <a:alpha val="16000"/>
              </a:srgbClr>
            </a:outerShdw>
          </a:effectLst>
        </p:spPr>
      </p:sp>
      <p:sp>
        <p:nvSpPr>
          <p:cNvPr id="29" name="Shape 20"/>
          <p:cNvSpPr/>
          <p:nvPr/>
        </p:nvSpPr>
        <p:spPr>
          <a:xfrm>
            <a:off x="4606442" y="5074920"/>
            <a:ext cx="566928" cy="566928"/>
          </a:xfrm>
          <a:prstGeom prst="ellipse">
            <a:avLst/>
          </a:prstGeom>
          <a:solidFill>
            <a:srgbClr val="D6902B"/>
          </a:solidFill>
          <a:ln/>
          <a:effectLst>
            <a:outerShdw sx="100000" sy="100000" kx="0" ky="0" algn="bl" rotWithShape="0" blurRad="127000" dist="38100" dir="5400000">
              <a:srgbClr val="000000">
                <a:alpha val="16000"/>
              </a:srgbClr>
            </a:outerShdw>
          </a:effectLst>
        </p:spPr>
      </p:sp>
      <p:pic>
        <p:nvPicPr>
          <p:cNvPr id="30" name="Image 7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759513" y="5227991"/>
            <a:ext cx="260787" cy="260787"/>
          </a:xfrm>
          <a:prstGeom prst="rect">
            <a:avLst/>
          </a:prstGeom>
        </p:spPr>
      </p:pic>
      <p:sp>
        <p:nvSpPr>
          <p:cNvPr id="31" name="Text 21"/>
          <p:cNvSpPr/>
          <p:nvPr/>
        </p:nvSpPr>
        <p:spPr>
          <a:xfrm>
            <a:off x="5337962" y="4864608"/>
            <a:ext cx="231129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spc="50" kern="0" dirty="0">
                <a:solidFill>
                  <a:srgbClr val="0A1C2E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RCTR-C · RCF-DC</a:t>
            </a:r>
            <a:endParaRPr lang="en-US" sz="1550" dirty="0"/>
          </a:p>
        </p:txBody>
      </p:sp>
      <p:sp>
        <p:nvSpPr>
          <p:cNvPr id="32" name="Text 22"/>
          <p:cNvSpPr/>
          <p:nvPr/>
        </p:nvSpPr>
        <p:spPr>
          <a:xfrm>
            <a:off x="5337962" y="5175504"/>
            <a:ext cx="231129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350"/>
              </a:lnSpc>
              <a:buNone/>
            </a:pPr>
            <a:r>
              <a:rPr lang="en-US" sz="1050" dirty="0">
                <a:solidFill>
                  <a:srgbClr val="2C4257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Coberturas de responsabilidade civil do transportador</a:t>
            </a:r>
            <a:endParaRPr lang="en-US" sz="1050" dirty="0"/>
          </a:p>
        </p:txBody>
      </p:sp>
      <p:sp>
        <p:nvSpPr>
          <p:cNvPr id="33" name="Shape 23"/>
          <p:cNvSpPr/>
          <p:nvPr/>
        </p:nvSpPr>
        <p:spPr>
          <a:xfrm>
            <a:off x="8097317" y="4663440"/>
            <a:ext cx="3454298" cy="1389888"/>
          </a:xfrm>
          <a:prstGeom prst="roundRect">
            <a:avLst>
              <a:gd name="adj" fmla="val 7895"/>
            </a:avLst>
          </a:prstGeom>
          <a:solidFill>
            <a:srgbClr val="FFFFFF"/>
          </a:solidFill>
          <a:ln w="15875">
            <a:solidFill>
              <a:srgbClr val="D9E2EA"/>
            </a:solidFill>
            <a:prstDash val="solid"/>
          </a:ln>
          <a:effectLst>
            <a:outerShdw sx="100000" sy="100000" kx="0" ky="0" algn="bl" rotWithShape="0" blurRad="152400" dist="50800" dir="5400000">
              <a:srgbClr val="16283A">
                <a:alpha val="16000"/>
              </a:srgbClr>
            </a:outerShdw>
          </a:effectLst>
        </p:spPr>
      </p:sp>
      <p:sp>
        <p:nvSpPr>
          <p:cNvPr id="34" name="Shape 24"/>
          <p:cNvSpPr/>
          <p:nvPr/>
        </p:nvSpPr>
        <p:spPr>
          <a:xfrm>
            <a:off x="8335061" y="5074920"/>
            <a:ext cx="566928" cy="566928"/>
          </a:xfrm>
          <a:prstGeom prst="ellipse">
            <a:avLst/>
          </a:prstGeom>
          <a:solidFill>
            <a:srgbClr val="D6902B"/>
          </a:solidFill>
          <a:ln/>
          <a:effectLst>
            <a:outerShdw sx="100000" sy="100000" kx="0" ky="0" algn="bl" rotWithShape="0" blurRad="127000" dist="38100" dir="5400000">
              <a:srgbClr val="000000">
                <a:alpha val="16000"/>
              </a:srgbClr>
            </a:outerShdw>
          </a:effectLst>
        </p:spPr>
      </p:sp>
      <p:pic>
        <p:nvPicPr>
          <p:cNvPr id="35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88131" y="5227991"/>
            <a:ext cx="260787" cy="260787"/>
          </a:xfrm>
          <a:prstGeom prst="rect">
            <a:avLst/>
          </a:prstGeom>
        </p:spPr>
      </p:pic>
      <p:sp>
        <p:nvSpPr>
          <p:cNvPr id="36" name="Text 25"/>
          <p:cNvSpPr/>
          <p:nvPr/>
        </p:nvSpPr>
        <p:spPr>
          <a:xfrm>
            <a:off x="9066581" y="4864608"/>
            <a:ext cx="2311298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550" b="1" spc="50" kern="0" dirty="0">
                <a:solidFill>
                  <a:srgbClr val="0A1C2E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MOPP</a:t>
            </a:r>
            <a:endParaRPr lang="en-US" sz="1550" dirty="0"/>
          </a:p>
        </p:txBody>
      </p:sp>
      <p:sp>
        <p:nvSpPr>
          <p:cNvPr id="37" name="Text 26"/>
          <p:cNvSpPr/>
          <p:nvPr/>
        </p:nvSpPr>
        <p:spPr>
          <a:xfrm>
            <a:off x="9066581" y="5175504"/>
            <a:ext cx="2311298" cy="7315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350"/>
              </a:lnSpc>
              <a:buNone/>
            </a:pPr>
            <a:r>
              <a:rPr lang="en-US" sz="1050" dirty="0">
                <a:solidFill>
                  <a:srgbClr val="2C4257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Motoristas habilitados e com treinamento certificado</a:t>
            </a:r>
            <a:endParaRPr lang="en-US" sz="1050" dirty="0"/>
          </a:p>
        </p:txBody>
      </p:sp>
      <p:sp>
        <p:nvSpPr>
          <p:cNvPr id="38" name="Text 27"/>
          <p:cNvSpPr/>
          <p:nvPr/>
        </p:nvSpPr>
        <p:spPr>
          <a:xfrm>
            <a:off x="640080" y="6199632"/>
            <a:ext cx="9144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50" i="1" dirty="0">
                <a:solidFill>
                  <a:srgbClr val="5C7186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Documentação, licenças e apólices disponíveis para conferência na contratação.</a:t>
            </a:r>
            <a:endParaRPr lang="en-US" sz="10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:\Users\rafae\Downloads\ORIZON_EXPRESS\apresentacao\img\logo_whit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420624"/>
            <a:ext cx="1481328" cy="377408"/>
          </a:xfrm>
          <a:prstGeom prst="rect">
            <a:avLst/>
          </a:prstGeom>
        </p:spPr>
      </p:pic>
      <p:pic>
        <p:nvPicPr>
          <p:cNvPr id="3" name="Image 1" descr="C:\Users\rafae\Downloads\ORIZON_EXPRESS\apresentacao\img\wing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0816" y="6428232"/>
            <a:ext cx="201168" cy="15646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9966960" y="6400800"/>
            <a:ext cx="102412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50" spc="100" kern="0" dirty="0">
                <a:solidFill>
                  <a:srgbClr val="8CA0B3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08 / 11</a:t>
            </a:r>
            <a:endParaRPr lang="en-US" sz="1050" dirty="0"/>
          </a:p>
        </p:txBody>
      </p:sp>
      <p:pic>
        <p:nvPicPr>
          <p:cNvPr id="5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1344168"/>
            <a:ext cx="182880" cy="182880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950976" y="1280160"/>
            <a:ext cx="9601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spc="250" kern="0" dirty="0">
                <a:solidFill>
                  <a:srgbClr val="F0A93C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07   SEGMENTOS ATENDIDOS</a:t>
            </a:r>
            <a:endParaRPr lang="en-US" sz="1250" dirty="0"/>
          </a:p>
        </p:txBody>
      </p:sp>
      <p:sp>
        <p:nvSpPr>
          <p:cNvPr id="7" name="Text 2"/>
          <p:cNvSpPr/>
          <p:nvPr/>
        </p:nvSpPr>
        <p:spPr>
          <a:xfrm>
            <a:off x="640080" y="1737360"/>
            <a:ext cx="8229600" cy="9692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3255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Onde a entrega dedicada</a:t>
            </a:r>
            <a:endParaRPr lang="en-US" sz="3100" dirty="0"/>
          </a:p>
          <a:p>
            <a:pPr indent="0" marL="0">
              <a:lnSpc>
                <a:spcPts val="3255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faz a diferença</a:t>
            </a:r>
            <a:endParaRPr lang="en-US" sz="3100" dirty="0"/>
          </a:p>
        </p:txBody>
      </p:sp>
      <p:sp>
        <p:nvSpPr>
          <p:cNvPr id="8" name="Shape 3"/>
          <p:cNvSpPr/>
          <p:nvPr/>
        </p:nvSpPr>
        <p:spPr>
          <a:xfrm>
            <a:off x="640080" y="3035808"/>
            <a:ext cx="2549576" cy="1389888"/>
          </a:xfrm>
          <a:prstGeom prst="roundRect">
            <a:avLst>
              <a:gd name="adj" fmla="val 6579"/>
            </a:avLst>
          </a:prstGeom>
          <a:solidFill>
            <a:srgbClr val="0A2440"/>
          </a:solidFill>
          <a:ln w="12700">
            <a:solidFill>
              <a:srgbClr val="1F4467"/>
            </a:solidFill>
            <a:prstDash val="solid"/>
          </a:ln>
        </p:spPr>
      </p:sp>
      <p:pic>
        <p:nvPicPr>
          <p:cNvPr id="9" name="Image 3" descr="C:\Users\rafae\Downloads\ORIZON_EXPRESS\apresentacao\img\glow_amber_hi.png">    </p:cNvPr>
          <p:cNvPicPr>
            <a:picLocks noChangeAspect="1"/>
          </p:cNvPicPr>
          <p:nvPr/>
        </p:nvPicPr>
        <p:blipFill>
          <a:blip r:embed="rId5">
            <a:alphaModFix amt="45000"/>
          </a:blip>
          <a:stretch>
            <a:fillRect/>
          </a:stretch>
        </p:blipFill>
        <p:spPr>
          <a:xfrm>
            <a:off x="1304963" y="2892247"/>
            <a:ext cx="1219810" cy="1219810"/>
          </a:xfrm>
          <a:prstGeom prst="rect">
            <a:avLst/>
          </a:prstGeom>
        </p:spPr>
      </p:pic>
      <p:sp>
        <p:nvSpPr>
          <p:cNvPr id="10" name="Shape 4"/>
          <p:cNvSpPr/>
          <p:nvPr/>
        </p:nvSpPr>
        <p:spPr>
          <a:xfrm>
            <a:off x="1649692" y="3236976"/>
            <a:ext cx="530352" cy="530352"/>
          </a:xfrm>
          <a:prstGeom prst="ellipse">
            <a:avLst/>
          </a:prstGeom>
          <a:solidFill>
            <a:srgbClr val="D6902B"/>
          </a:solidFill>
          <a:ln/>
        </p:spPr>
      </p:sp>
      <p:pic>
        <p:nvPicPr>
          <p:cNvPr id="11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2887" y="3380171"/>
            <a:ext cx="243962" cy="243962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685800" y="3858768"/>
            <a:ext cx="2458136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ts val="1350"/>
              </a:lnSpc>
              <a:buNone/>
            </a:pPr>
            <a:r>
              <a:rPr lang="en-US" sz="125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Refrigeração e</a:t>
            </a:r>
            <a:endParaRPr lang="en-US" sz="1250" dirty="0"/>
          </a:p>
          <a:p>
            <a:pPr algn="ctr" indent="0" marL="0">
              <a:lnSpc>
                <a:spcPts val="1350"/>
              </a:lnSpc>
              <a:buNone/>
            </a:pPr>
            <a:r>
              <a:rPr lang="en-US" sz="125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Climatização</a:t>
            </a:r>
            <a:endParaRPr lang="en-US" sz="1250" dirty="0"/>
          </a:p>
        </p:txBody>
      </p:sp>
      <p:sp>
        <p:nvSpPr>
          <p:cNvPr id="13" name="Shape 6"/>
          <p:cNvSpPr/>
          <p:nvPr/>
        </p:nvSpPr>
        <p:spPr>
          <a:xfrm>
            <a:off x="3427400" y="3035808"/>
            <a:ext cx="2549576" cy="1389888"/>
          </a:xfrm>
          <a:prstGeom prst="roundRect">
            <a:avLst>
              <a:gd name="adj" fmla="val 6579"/>
            </a:avLst>
          </a:prstGeom>
          <a:solidFill>
            <a:srgbClr val="0A2440"/>
          </a:solidFill>
          <a:ln w="12700">
            <a:solidFill>
              <a:srgbClr val="1F4467"/>
            </a:solidFill>
            <a:prstDash val="solid"/>
          </a:ln>
        </p:spPr>
      </p:sp>
      <p:pic>
        <p:nvPicPr>
          <p:cNvPr id="14" name="Image 5" descr="C:\Users\rafae\Downloads\ORIZON_EXPRESS\apresentacao\img\glow_amber_hi.png">    </p:cNvPr>
          <p:cNvPicPr>
            <a:picLocks noChangeAspect="1"/>
          </p:cNvPicPr>
          <p:nvPr/>
        </p:nvPicPr>
        <p:blipFill>
          <a:blip r:embed="rId7">
            <a:alphaModFix amt="45000"/>
          </a:blip>
          <a:stretch>
            <a:fillRect/>
          </a:stretch>
        </p:blipFill>
        <p:spPr>
          <a:xfrm>
            <a:off x="4092283" y="2892247"/>
            <a:ext cx="1219810" cy="1219810"/>
          </a:xfrm>
          <a:prstGeom prst="rect">
            <a:avLst/>
          </a:prstGeom>
        </p:spPr>
      </p:pic>
      <p:sp>
        <p:nvSpPr>
          <p:cNvPr id="15" name="Shape 7"/>
          <p:cNvSpPr/>
          <p:nvPr/>
        </p:nvSpPr>
        <p:spPr>
          <a:xfrm>
            <a:off x="4437012" y="3236976"/>
            <a:ext cx="530352" cy="530352"/>
          </a:xfrm>
          <a:prstGeom prst="ellipse">
            <a:avLst/>
          </a:prstGeom>
          <a:solidFill>
            <a:srgbClr val="D6902B"/>
          </a:solidFill>
          <a:ln/>
        </p:spPr>
      </p:sp>
      <p:pic>
        <p:nvPicPr>
          <p:cNvPr id="16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80207" y="3380171"/>
            <a:ext cx="243962" cy="243962"/>
          </a:xfrm>
          <a:prstGeom prst="rect">
            <a:avLst/>
          </a:prstGeom>
        </p:spPr>
      </p:pic>
      <p:sp>
        <p:nvSpPr>
          <p:cNvPr id="17" name="Text 8"/>
          <p:cNvSpPr/>
          <p:nvPr/>
        </p:nvSpPr>
        <p:spPr>
          <a:xfrm>
            <a:off x="3473120" y="3858768"/>
            <a:ext cx="2458136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ts val="1350"/>
              </a:lnSpc>
              <a:buNone/>
            </a:pPr>
            <a:r>
              <a:rPr lang="en-US" sz="125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Autopeças e</a:t>
            </a:r>
            <a:endParaRPr lang="en-US" sz="1250" dirty="0"/>
          </a:p>
          <a:p>
            <a:pPr algn="ctr" indent="0" marL="0">
              <a:lnSpc>
                <a:spcPts val="1350"/>
              </a:lnSpc>
              <a:buNone/>
            </a:pPr>
            <a:r>
              <a:rPr lang="en-US" sz="125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Automotivo</a:t>
            </a:r>
            <a:endParaRPr lang="en-US" sz="1250" dirty="0"/>
          </a:p>
        </p:txBody>
      </p:sp>
      <p:sp>
        <p:nvSpPr>
          <p:cNvPr id="18" name="Shape 9"/>
          <p:cNvSpPr/>
          <p:nvPr/>
        </p:nvSpPr>
        <p:spPr>
          <a:xfrm>
            <a:off x="6214720" y="3035808"/>
            <a:ext cx="2549576" cy="1389888"/>
          </a:xfrm>
          <a:prstGeom prst="roundRect">
            <a:avLst>
              <a:gd name="adj" fmla="val 6579"/>
            </a:avLst>
          </a:prstGeom>
          <a:solidFill>
            <a:srgbClr val="0A2440"/>
          </a:solidFill>
          <a:ln w="12700">
            <a:solidFill>
              <a:srgbClr val="1F4467"/>
            </a:solidFill>
            <a:prstDash val="solid"/>
          </a:ln>
        </p:spPr>
      </p:sp>
      <p:pic>
        <p:nvPicPr>
          <p:cNvPr id="19" name="Image 7" descr="C:\Users\rafae\Downloads\ORIZON_EXPRESS\apresentacao\img\glow_amber_hi.png">    </p:cNvPr>
          <p:cNvPicPr>
            <a:picLocks noChangeAspect="1"/>
          </p:cNvPicPr>
          <p:nvPr/>
        </p:nvPicPr>
        <p:blipFill>
          <a:blip r:embed="rId9">
            <a:alphaModFix amt="45000"/>
          </a:blip>
          <a:stretch>
            <a:fillRect/>
          </a:stretch>
        </p:blipFill>
        <p:spPr>
          <a:xfrm>
            <a:off x="6879603" y="2892247"/>
            <a:ext cx="1219810" cy="1219810"/>
          </a:xfrm>
          <a:prstGeom prst="rect">
            <a:avLst/>
          </a:prstGeom>
        </p:spPr>
      </p:pic>
      <p:sp>
        <p:nvSpPr>
          <p:cNvPr id="20" name="Shape 10"/>
          <p:cNvSpPr/>
          <p:nvPr/>
        </p:nvSpPr>
        <p:spPr>
          <a:xfrm>
            <a:off x="7224332" y="3236976"/>
            <a:ext cx="530352" cy="530352"/>
          </a:xfrm>
          <a:prstGeom prst="ellipse">
            <a:avLst/>
          </a:prstGeom>
          <a:solidFill>
            <a:srgbClr val="D6902B"/>
          </a:solidFill>
          <a:ln/>
        </p:spPr>
      </p:sp>
      <p:pic>
        <p:nvPicPr>
          <p:cNvPr id="21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367527" y="3380171"/>
            <a:ext cx="243962" cy="243962"/>
          </a:xfrm>
          <a:prstGeom prst="rect">
            <a:avLst/>
          </a:prstGeom>
        </p:spPr>
      </p:pic>
      <p:sp>
        <p:nvSpPr>
          <p:cNvPr id="22" name="Text 11"/>
          <p:cNvSpPr/>
          <p:nvPr/>
        </p:nvSpPr>
        <p:spPr>
          <a:xfrm>
            <a:off x="6260440" y="3858768"/>
            <a:ext cx="2458136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ts val="1350"/>
              </a:lnSpc>
              <a:buNone/>
            </a:pPr>
            <a:r>
              <a:rPr lang="en-US" sz="125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Manutenção</a:t>
            </a:r>
            <a:endParaRPr lang="en-US" sz="1250" dirty="0"/>
          </a:p>
          <a:p>
            <a:pPr algn="ctr" indent="0" marL="0">
              <a:lnSpc>
                <a:spcPts val="1350"/>
              </a:lnSpc>
              <a:buNone/>
            </a:pPr>
            <a:r>
              <a:rPr lang="en-US" sz="125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Industrial</a:t>
            </a:r>
            <a:endParaRPr lang="en-US" sz="1250" dirty="0"/>
          </a:p>
        </p:txBody>
      </p:sp>
      <p:sp>
        <p:nvSpPr>
          <p:cNvPr id="23" name="Shape 12"/>
          <p:cNvSpPr/>
          <p:nvPr/>
        </p:nvSpPr>
        <p:spPr>
          <a:xfrm>
            <a:off x="9002039" y="3035808"/>
            <a:ext cx="2549576" cy="1389888"/>
          </a:xfrm>
          <a:prstGeom prst="roundRect">
            <a:avLst>
              <a:gd name="adj" fmla="val 6579"/>
            </a:avLst>
          </a:prstGeom>
          <a:solidFill>
            <a:srgbClr val="0A2440"/>
          </a:solidFill>
          <a:ln w="12700">
            <a:solidFill>
              <a:srgbClr val="1F4467"/>
            </a:solidFill>
            <a:prstDash val="solid"/>
          </a:ln>
        </p:spPr>
      </p:sp>
      <p:pic>
        <p:nvPicPr>
          <p:cNvPr id="24" name="Image 9" descr="C:\Users\rafae\Downloads\ORIZON_EXPRESS\apresentacao\img\glow_amber_hi.png">    </p:cNvPr>
          <p:cNvPicPr>
            <a:picLocks noChangeAspect="1"/>
          </p:cNvPicPr>
          <p:nvPr/>
        </p:nvPicPr>
        <p:blipFill>
          <a:blip r:embed="rId11">
            <a:alphaModFix amt="45000"/>
          </a:blip>
          <a:stretch>
            <a:fillRect/>
          </a:stretch>
        </p:blipFill>
        <p:spPr>
          <a:xfrm>
            <a:off x="9666923" y="2892247"/>
            <a:ext cx="1219810" cy="1219810"/>
          </a:xfrm>
          <a:prstGeom prst="rect">
            <a:avLst/>
          </a:prstGeom>
        </p:spPr>
      </p:pic>
      <p:sp>
        <p:nvSpPr>
          <p:cNvPr id="25" name="Shape 13"/>
          <p:cNvSpPr/>
          <p:nvPr/>
        </p:nvSpPr>
        <p:spPr>
          <a:xfrm>
            <a:off x="10011651" y="3236976"/>
            <a:ext cx="530352" cy="530352"/>
          </a:xfrm>
          <a:prstGeom prst="ellipse">
            <a:avLst/>
          </a:prstGeom>
          <a:solidFill>
            <a:srgbClr val="D6902B"/>
          </a:solidFill>
          <a:ln/>
        </p:spPr>
      </p:sp>
      <p:pic>
        <p:nvPicPr>
          <p:cNvPr id="26" name="Image 10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154846" y="3380171"/>
            <a:ext cx="243962" cy="243962"/>
          </a:xfrm>
          <a:prstGeom prst="rect">
            <a:avLst/>
          </a:prstGeom>
        </p:spPr>
      </p:pic>
      <p:sp>
        <p:nvSpPr>
          <p:cNvPr id="27" name="Text 14"/>
          <p:cNvSpPr/>
          <p:nvPr/>
        </p:nvSpPr>
        <p:spPr>
          <a:xfrm>
            <a:off x="9047759" y="3858768"/>
            <a:ext cx="2458136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ts val="1350"/>
              </a:lnSpc>
              <a:buNone/>
            </a:pPr>
            <a:r>
              <a:rPr lang="en-US" sz="125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Máquinas e</a:t>
            </a:r>
            <a:endParaRPr lang="en-US" sz="1250" dirty="0"/>
          </a:p>
          <a:p>
            <a:pPr algn="ctr" indent="0" marL="0">
              <a:lnSpc>
                <a:spcPts val="1350"/>
              </a:lnSpc>
              <a:buNone/>
            </a:pPr>
            <a:r>
              <a:rPr lang="en-US" sz="125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Equipamentos</a:t>
            </a:r>
            <a:endParaRPr lang="en-US" sz="1250" dirty="0"/>
          </a:p>
        </p:txBody>
      </p:sp>
      <p:sp>
        <p:nvSpPr>
          <p:cNvPr id="28" name="Shape 15"/>
          <p:cNvSpPr/>
          <p:nvPr/>
        </p:nvSpPr>
        <p:spPr>
          <a:xfrm>
            <a:off x="640080" y="4663440"/>
            <a:ext cx="2549576" cy="1389888"/>
          </a:xfrm>
          <a:prstGeom prst="roundRect">
            <a:avLst>
              <a:gd name="adj" fmla="val 6579"/>
            </a:avLst>
          </a:prstGeom>
          <a:solidFill>
            <a:srgbClr val="0A2440"/>
          </a:solidFill>
          <a:ln w="12700">
            <a:solidFill>
              <a:srgbClr val="1F4467"/>
            </a:solidFill>
            <a:prstDash val="solid"/>
          </a:ln>
        </p:spPr>
      </p:sp>
      <p:pic>
        <p:nvPicPr>
          <p:cNvPr id="29" name="Image 11" descr="C:\Users\rafae\Downloads\ORIZON_EXPRESS\apresentacao\img\glow_amber_hi.png">    </p:cNvPr>
          <p:cNvPicPr>
            <a:picLocks noChangeAspect="1"/>
          </p:cNvPicPr>
          <p:nvPr/>
        </p:nvPicPr>
        <p:blipFill>
          <a:blip r:embed="rId13">
            <a:alphaModFix amt="45000"/>
          </a:blip>
          <a:stretch>
            <a:fillRect/>
          </a:stretch>
        </p:blipFill>
        <p:spPr>
          <a:xfrm>
            <a:off x="1304963" y="4519879"/>
            <a:ext cx="1219810" cy="1219810"/>
          </a:xfrm>
          <a:prstGeom prst="rect">
            <a:avLst/>
          </a:prstGeom>
        </p:spPr>
      </p:pic>
      <p:sp>
        <p:nvSpPr>
          <p:cNvPr id="30" name="Shape 16"/>
          <p:cNvSpPr/>
          <p:nvPr/>
        </p:nvSpPr>
        <p:spPr>
          <a:xfrm>
            <a:off x="1649692" y="4864608"/>
            <a:ext cx="530352" cy="530352"/>
          </a:xfrm>
          <a:prstGeom prst="ellipse">
            <a:avLst/>
          </a:prstGeom>
          <a:solidFill>
            <a:srgbClr val="D6902B"/>
          </a:solidFill>
          <a:ln/>
        </p:spPr>
      </p:sp>
      <p:pic>
        <p:nvPicPr>
          <p:cNvPr id="31" name="Image 12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792887" y="5007803"/>
            <a:ext cx="243962" cy="243962"/>
          </a:xfrm>
          <a:prstGeom prst="rect">
            <a:avLst/>
          </a:prstGeom>
        </p:spPr>
      </p:pic>
      <p:sp>
        <p:nvSpPr>
          <p:cNvPr id="32" name="Text 17"/>
          <p:cNvSpPr/>
          <p:nvPr/>
        </p:nvSpPr>
        <p:spPr>
          <a:xfrm>
            <a:off x="685800" y="5486400"/>
            <a:ext cx="2458136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ts val="1350"/>
              </a:lnSpc>
              <a:buNone/>
            </a:pPr>
            <a:r>
              <a:rPr lang="en-US" sz="125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Ferramentas</a:t>
            </a:r>
            <a:endParaRPr lang="en-US" sz="1250" dirty="0"/>
          </a:p>
        </p:txBody>
      </p:sp>
      <p:sp>
        <p:nvSpPr>
          <p:cNvPr id="33" name="Shape 18"/>
          <p:cNvSpPr/>
          <p:nvPr/>
        </p:nvSpPr>
        <p:spPr>
          <a:xfrm>
            <a:off x="3427400" y="4663440"/>
            <a:ext cx="2549576" cy="1389888"/>
          </a:xfrm>
          <a:prstGeom prst="roundRect">
            <a:avLst>
              <a:gd name="adj" fmla="val 6579"/>
            </a:avLst>
          </a:prstGeom>
          <a:solidFill>
            <a:srgbClr val="0A2440"/>
          </a:solidFill>
          <a:ln w="12700">
            <a:solidFill>
              <a:srgbClr val="1F4467"/>
            </a:solidFill>
            <a:prstDash val="solid"/>
          </a:ln>
        </p:spPr>
      </p:sp>
      <p:pic>
        <p:nvPicPr>
          <p:cNvPr id="34" name="Image 13" descr="C:\Users\rafae\Downloads\ORIZON_EXPRESS\apresentacao\img\glow_amber_hi.png">    </p:cNvPr>
          <p:cNvPicPr>
            <a:picLocks noChangeAspect="1"/>
          </p:cNvPicPr>
          <p:nvPr/>
        </p:nvPicPr>
        <p:blipFill>
          <a:blip r:embed="rId15">
            <a:alphaModFix amt="45000"/>
          </a:blip>
          <a:stretch>
            <a:fillRect/>
          </a:stretch>
        </p:blipFill>
        <p:spPr>
          <a:xfrm>
            <a:off x="4092283" y="4519879"/>
            <a:ext cx="1219810" cy="1219810"/>
          </a:xfrm>
          <a:prstGeom prst="rect">
            <a:avLst/>
          </a:prstGeom>
        </p:spPr>
      </p:pic>
      <p:sp>
        <p:nvSpPr>
          <p:cNvPr id="35" name="Shape 19"/>
          <p:cNvSpPr/>
          <p:nvPr/>
        </p:nvSpPr>
        <p:spPr>
          <a:xfrm>
            <a:off x="4437012" y="4864608"/>
            <a:ext cx="530352" cy="530352"/>
          </a:xfrm>
          <a:prstGeom prst="ellipse">
            <a:avLst/>
          </a:prstGeom>
          <a:solidFill>
            <a:srgbClr val="D6902B"/>
          </a:solidFill>
          <a:ln/>
        </p:spPr>
      </p:sp>
      <p:pic>
        <p:nvPicPr>
          <p:cNvPr id="36" name="Image 14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4580207" y="5007803"/>
            <a:ext cx="243962" cy="243962"/>
          </a:xfrm>
          <a:prstGeom prst="rect">
            <a:avLst/>
          </a:prstGeom>
        </p:spPr>
      </p:pic>
      <p:sp>
        <p:nvSpPr>
          <p:cNvPr id="37" name="Text 20"/>
          <p:cNvSpPr/>
          <p:nvPr/>
        </p:nvSpPr>
        <p:spPr>
          <a:xfrm>
            <a:off x="3473120" y="5486400"/>
            <a:ext cx="2458136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ts val="1350"/>
              </a:lnSpc>
              <a:buNone/>
            </a:pPr>
            <a:r>
              <a:rPr lang="en-US" sz="125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Elétricos e</a:t>
            </a:r>
            <a:endParaRPr lang="en-US" sz="1250" dirty="0"/>
          </a:p>
          <a:p>
            <a:pPr algn="ctr" indent="0" marL="0">
              <a:lnSpc>
                <a:spcPts val="1350"/>
              </a:lnSpc>
              <a:buNone/>
            </a:pPr>
            <a:r>
              <a:rPr lang="en-US" sz="125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Eletrônicos</a:t>
            </a:r>
            <a:endParaRPr lang="en-US" sz="1250" dirty="0"/>
          </a:p>
        </p:txBody>
      </p:sp>
      <p:sp>
        <p:nvSpPr>
          <p:cNvPr id="38" name="Shape 21"/>
          <p:cNvSpPr/>
          <p:nvPr/>
        </p:nvSpPr>
        <p:spPr>
          <a:xfrm>
            <a:off x="6214720" y="4663440"/>
            <a:ext cx="2549576" cy="1389888"/>
          </a:xfrm>
          <a:prstGeom prst="roundRect">
            <a:avLst>
              <a:gd name="adj" fmla="val 6579"/>
            </a:avLst>
          </a:prstGeom>
          <a:solidFill>
            <a:srgbClr val="0A2440"/>
          </a:solidFill>
          <a:ln w="12700">
            <a:solidFill>
              <a:srgbClr val="1F4467"/>
            </a:solidFill>
            <a:prstDash val="solid"/>
          </a:ln>
        </p:spPr>
      </p:sp>
      <p:pic>
        <p:nvPicPr>
          <p:cNvPr id="39" name="Image 15" descr="C:\Users\rafae\Downloads\ORIZON_EXPRESS\apresentacao\img\glow_amber_hi.png">    </p:cNvPr>
          <p:cNvPicPr>
            <a:picLocks noChangeAspect="1"/>
          </p:cNvPicPr>
          <p:nvPr/>
        </p:nvPicPr>
        <p:blipFill>
          <a:blip r:embed="rId17">
            <a:alphaModFix amt="45000"/>
          </a:blip>
          <a:stretch>
            <a:fillRect/>
          </a:stretch>
        </p:blipFill>
        <p:spPr>
          <a:xfrm>
            <a:off x="6879603" y="4519879"/>
            <a:ext cx="1219810" cy="1219810"/>
          </a:xfrm>
          <a:prstGeom prst="rect">
            <a:avLst/>
          </a:prstGeom>
        </p:spPr>
      </p:pic>
      <p:sp>
        <p:nvSpPr>
          <p:cNvPr id="40" name="Shape 22"/>
          <p:cNvSpPr/>
          <p:nvPr/>
        </p:nvSpPr>
        <p:spPr>
          <a:xfrm>
            <a:off x="7224332" y="4864608"/>
            <a:ext cx="530352" cy="530352"/>
          </a:xfrm>
          <a:prstGeom prst="ellipse">
            <a:avLst/>
          </a:prstGeom>
          <a:solidFill>
            <a:srgbClr val="D6902B"/>
          </a:solidFill>
          <a:ln/>
        </p:spPr>
      </p:sp>
      <p:pic>
        <p:nvPicPr>
          <p:cNvPr id="41" name="Image 16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367527" y="5007803"/>
            <a:ext cx="243962" cy="243962"/>
          </a:xfrm>
          <a:prstGeom prst="rect">
            <a:avLst/>
          </a:prstGeom>
        </p:spPr>
      </p:pic>
      <p:sp>
        <p:nvSpPr>
          <p:cNvPr id="42" name="Text 23"/>
          <p:cNvSpPr/>
          <p:nvPr/>
        </p:nvSpPr>
        <p:spPr>
          <a:xfrm>
            <a:off x="6260440" y="5486400"/>
            <a:ext cx="2458136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ts val="1350"/>
              </a:lnSpc>
              <a:buNone/>
            </a:pPr>
            <a:r>
              <a:rPr lang="en-US" sz="125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Embalagens</a:t>
            </a:r>
            <a:endParaRPr lang="en-US" sz="1250" dirty="0"/>
          </a:p>
        </p:txBody>
      </p:sp>
      <p:sp>
        <p:nvSpPr>
          <p:cNvPr id="43" name="Shape 24"/>
          <p:cNvSpPr/>
          <p:nvPr/>
        </p:nvSpPr>
        <p:spPr>
          <a:xfrm>
            <a:off x="9002039" y="4663440"/>
            <a:ext cx="2549576" cy="1389888"/>
          </a:xfrm>
          <a:prstGeom prst="roundRect">
            <a:avLst>
              <a:gd name="adj" fmla="val 6579"/>
            </a:avLst>
          </a:prstGeom>
          <a:solidFill>
            <a:srgbClr val="0A2440"/>
          </a:solidFill>
          <a:ln w="12700">
            <a:solidFill>
              <a:srgbClr val="1F4467"/>
            </a:solidFill>
            <a:prstDash val="solid"/>
          </a:ln>
        </p:spPr>
      </p:sp>
      <p:pic>
        <p:nvPicPr>
          <p:cNvPr id="44" name="Image 17" descr="C:\Users\rafae\Downloads\ORIZON_EXPRESS\apresentacao\img\glow_amber_hi.png">    </p:cNvPr>
          <p:cNvPicPr>
            <a:picLocks noChangeAspect="1"/>
          </p:cNvPicPr>
          <p:nvPr/>
        </p:nvPicPr>
        <p:blipFill>
          <a:blip r:embed="rId19">
            <a:alphaModFix amt="45000"/>
          </a:blip>
          <a:stretch>
            <a:fillRect/>
          </a:stretch>
        </p:blipFill>
        <p:spPr>
          <a:xfrm>
            <a:off x="9666923" y="4519879"/>
            <a:ext cx="1219810" cy="1219810"/>
          </a:xfrm>
          <a:prstGeom prst="rect">
            <a:avLst/>
          </a:prstGeom>
        </p:spPr>
      </p:pic>
      <p:sp>
        <p:nvSpPr>
          <p:cNvPr id="45" name="Shape 25"/>
          <p:cNvSpPr/>
          <p:nvPr/>
        </p:nvSpPr>
        <p:spPr>
          <a:xfrm>
            <a:off x="10011651" y="4864608"/>
            <a:ext cx="530352" cy="530352"/>
          </a:xfrm>
          <a:prstGeom prst="ellipse">
            <a:avLst/>
          </a:prstGeom>
          <a:solidFill>
            <a:srgbClr val="D6902B"/>
          </a:solidFill>
          <a:ln/>
        </p:spPr>
      </p:sp>
      <p:pic>
        <p:nvPicPr>
          <p:cNvPr id="46" name="Image 18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154846" y="5007803"/>
            <a:ext cx="243962" cy="243962"/>
          </a:xfrm>
          <a:prstGeom prst="rect">
            <a:avLst/>
          </a:prstGeom>
        </p:spPr>
      </p:pic>
      <p:sp>
        <p:nvSpPr>
          <p:cNvPr id="47" name="Text 26"/>
          <p:cNvSpPr/>
          <p:nvPr/>
        </p:nvSpPr>
        <p:spPr>
          <a:xfrm>
            <a:off x="9047759" y="5486400"/>
            <a:ext cx="2458136" cy="47548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ts val="1350"/>
              </a:lnSpc>
              <a:buNone/>
            </a:pPr>
            <a:r>
              <a:rPr lang="en-US" sz="125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Alimentos Secos</a:t>
            </a:r>
            <a:endParaRPr lang="en-US" sz="1250" dirty="0"/>
          </a:p>
          <a:p>
            <a:pPr algn="ctr" indent="0" marL="0">
              <a:lnSpc>
                <a:spcPts val="1350"/>
              </a:lnSpc>
              <a:buNone/>
            </a:pPr>
            <a:r>
              <a:rPr lang="en-US" sz="125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e Embalados</a:t>
            </a:r>
            <a:endParaRPr lang="en-US" sz="1250" dirty="0"/>
          </a:p>
        </p:txBody>
      </p:sp>
      <p:sp>
        <p:nvSpPr>
          <p:cNvPr id="48" name="Text 27"/>
          <p:cNvSpPr/>
          <p:nvPr/>
        </p:nvSpPr>
        <p:spPr>
          <a:xfrm>
            <a:off x="640080" y="6144768"/>
            <a:ext cx="10911535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1150" i="1" dirty="0">
                <a:solidFill>
                  <a:srgbClr val="8CA0B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Urgências, reposição de peças, amostras, documentos e lotes fracionados: cargas compatíveis com van.</a:t>
            </a:r>
            <a:endParaRPr lang="en-US" sz="11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C:\Users\rafae\Downloads\ORIZON_EXPRESS\apresentacao\img\logo_white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" y="420624"/>
            <a:ext cx="1481328" cy="377408"/>
          </a:xfrm>
          <a:prstGeom prst="rect">
            <a:avLst/>
          </a:prstGeom>
        </p:spPr>
      </p:pic>
      <p:pic>
        <p:nvPicPr>
          <p:cNvPr id="3" name="Image 1" descr="C:\Users\rafae\Downloads\ORIZON_EXPRESS\apresentacao\img\wing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00816" y="6428232"/>
            <a:ext cx="201168" cy="156464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9966960" y="6400800"/>
            <a:ext cx="1024128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50" spc="100" kern="0" dirty="0">
                <a:solidFill>
                  <a:srgbClr val="8CA0B3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09 / 11</a:t>
            </a:r>
            <a:endParaRPr lang="en-US" sz="1050" dirty="0"/>
          </a:p>
        </p:txBody>
      </p:sp>
      <p:pic>
        <p:nvPicPr>
          <p:cNvPr id="5" name="Image 2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" y="1344168"/>
            <a:ext cx="182880" cy="182880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950976" y="1280160"/>
            <a:ext cx="960120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50" b="1" spc="250" kern="0" dirty="0">
                <a:solidFill>
                  <a:srgbClr val="F0A93C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08   ÁREA DE COBERTURA</a:t>
            </a:r>
            <a:endParaRPr lang="en-US" sz="1250" dirty="0"/>
          </a:p>
        </p:txBody>
      </p:sp>
      <p:sp>
        <p:nvSpPr>
          <p:cNvPr id="7" name="Text 2"/>
          <p:cNvSpPr/>
          <p:nvPr/>
        </p:nvSpPr>
        <p:spPr>
          <a:xfrm>
            <a:off x="640080" y="1737360"/>
            <a:ext cx="5852160" cy="9692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3255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Base na RMC,</a:t>
            </a:r>
            <a:endParaRPr lang="en-US" sz="3100" dirty="0"/>
          </a:p>
          <a:p>
            <a:pPr indent="0" marL="0">
              <a:lnSpc>
                <a:spcPts val="3255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alcance nacional</a:t>
            </a:r>
            <a:endParaRPr lang="en-US" sz="3100" dirty="0"/>
          </a:p>
        </p:txBody>
      </p:sp>
      <p:pic>
        <p:nvPicPr>
          <p:cNvPr id="8" name="Image 3" descr="C:\Users\rafae\Downloads\ORIZON_EXPRESS\apresentacao\img\glow_amber_hi.png">    </p:cNvPr>
          <p:cNvPicPr>
            <a:picLocks noChangeAspect="1"/>
          </p:cNvPicPr>
          <p:nvPr/>
        </p:nvPicPr>
        <p:blipFill>
          <a:blip r:embed="rId5">
            <a:alphaModFix amt="45000"/>
          </a:blip>
          <a:stretch>
            <a:fillRect/>
          </a:stretch>
        </p:blipFill>
        <p:spPr>
          <a:xfrm>
            <a:off x="319126" y="2650846"/>
            <a:ext cx="1135685" cy="1135685"/>
          </a:xfrm>
          <a:prstGeom prst="rect">
            <a:avLst/>
          </a:prstGeom>
        </p:spPr>
      </p:pic>
      <p:sp>
        <p:nvSpPr>
          <p:cNvPr id="9" name="Shape 3"/>
          <p:cNvSpPr/>
          <p:nvPr/>
        </p:nvSpPr>
        <p:spPr>
          <a:xfrm>
            <a:off x="640080" y="2971800"/>
            <a:ext cx="493776" cy="493776"/>
          </a:xfrm>
          <a:prstGeom prst="ellipse">
            <a:avLst/>
          </a:prstGeom>
          <a:solidFill>
            <a:srgbClr val="D6902B"/>
          </a:solidFill>
          <a:ln/>
        </p:spPr>
      </p:sp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400" y="3105120"/>
            <a:ext cx="227137" cy="227137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1335024" y="2935224"/>
            <a:ext cx="52120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Paulínia/SP</a:t>
            </a:r>
            <a:endParaRPr lang="en-US" sz="1450" dirty="0"/>
          </a:p>
        </p:txBody>
      </p:sp>
      <p:sp>
        <p:nvSpPr>
          <p:cNvPr id="12" name="Text 5"/>
          <p:cNvSpPr/>
          <p:nvPr/>
        </p:nvSpPr>
        <p:spPr>
          <a:xfrm>
            <a:off x="1335024" y="3227832"/>
            <a:ext cx="521208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350"/>
              </a:lnSpc>
              <a:buNone/>
            </a:pPr>
            <a:r>
              <a:rPr lang="en-US" sz="1100" dirty="0">
                <a:solidFill>
                  <a:srgbClr val="8CA0B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Posição estratégica na Região Metropolitana de Campinas.</a:t>
            </a:r>
            <a:endParaRPr lang="en-US" sz="1100" dirty="0"/>
          </a:p>
        </p:txBody>
      </p:sp>
      <p:pic>
        <p:nvPicPr>
          <p:cNvPr id="13" name="Image 5" descr="C:\Users\rafae\Downloads\ORIZON_EXPRESS\apresentacao\img\glow_amber_hi.png">    </p:cNvPr>
          <p:cNvPicPr>
            <a:picLocks noChangeAspect="1"/>
          </p:cNvPicPr>
          <p:nvPr/>
        </p:nvPicPr>
        <p:blipFill>
          <a:blip r:embed="rId7">
            <a:alphaModFix amt="45000"/>
          </a:blip>
          <a:stretch>
            <a:fillRect/>
          </a:stretch>
        </p:blipFill>
        <p:spPr>
          <a:xfrm>
            <a:off x="319126" y="3546958"/>
            <a:ext cx="1135685" cy="1135685"/>
          </a:xfrm>
          <a:prstGeom prst="rect">
            <a:avLst/>
          </a:prstGeom>
        </p:spPr>
      </p:pic>
      <p:sp>
        <p:nvSpPr>
          <p:cNvPr id="14" name="Shape 6"/>
          <p:cNvSpPr/>
          <p:nvPr/>
        </p:nvSpPr>
        <p:spPr>
          <a:xfrm>
            <a:off x="640080" y="3867912"/>
            <a:ext cx="493776" cy="493776"/>
          </a:xfrm>
          <a:prstGeom prst="ellipse">
            <a:avLst/>
          </a:prstGeom>
          <a:solidFill>
            <a:srgbClr val="D6902B"/>
          </a:solidFill>
          <a:ln/>
        </p:spPr>
      </p:sp>
      <p:pic>
        <p:nvPicPr>
          <p:cNvPr id="15" name="Image 6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73400" y="4001232"/>
            <a:ext cx="227137" cy="227137"/>
          </a:xfrm>
          <a:prstGeom prst="rect">
            <a:avLst/>
          </a:prstGeom>
        </p:spPr>
      </p:pic>
      <p:sp>
        <p:nvSpPr>
          <p:cNvPr id="16" name="Text 7"/>
          <p:cNvSpPr/>
          <p:nvPr/>
        </p:nvSpPr>
        <p:spPr>
          <a:xfrm>
            <a:off x="1335024" y="3831336"/>
            <a:ext cx="52120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Atendimento imediato na região</a:t>
            </a:r>
            <a:endParaRPr lang="en-US" sz="1450" dirty="0"/>
          </a:p>
        </p:txBody>
      </p:sp>
      <p:sp>
        <p:nvSpPr>
          <p:cNvPr id="17" name="Text 8"/>
          <p:cNvSpPr/>
          <p:nvPr/>
        </p:nvSpPr>
        <p:spPr>
          <a:xfrm>
            <a:off x="1335024" y="4123944"/>
            <a:ext cx="521208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350"/>
              </a:lnSpc>
              <a:buNone/>
            </a:pPr>
            <a:r>
              <a:rPr lang="en-US" sz="1100" dirty="0">
                <a:solidFill>
                  <a:srgbClr val="8CA0B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Campinas, Sumaré, Hortolândia, Indaiatuba, Americana, Limeira e Piracicaba.</a:t>
            </a:r>
            <a:endParaRPr lang="en-US" sz="1100" dirty="0"/>
          </a:p>
        </p:txBody>
      </p:sp>
      <p:pic>
        <p:nvPicPr>
          <p:cNvPr id="18" name="Image 7" descr="C:\Users\rafae\Downloads\ORIZON_EXPRESS\apresentacao\img\glow_amber_hi.png">    </p:cNvPr>
          <p:cNvPicPr>
            <a:picLocks noChangeAspect="1"/>
          </p:cNvPicPr>
          <p:nvPr/>
        </p:nvPicPr>
        <p:blipFill>
          <a:blip r:embed="rId9">
            <a:alphaModFix amt="45000"/>
          </a:blip>
          <a:stretch>
            <a:fillRect/>
          </a:stretch>
        </p:blipFill>
        <p:spPr>
          <a:xfrm>
            <a:off x="319126" y="4443070"/>
            <a:ext cx="1135685" cy="1135685"/>
          </a:xfrm>
          <a:prstGeom prst="rect">
            <a:avLst/>
          </a:prstGeom>
        </p:spPr>
      </p:pic>
      <p:sp>
        <p:nvSpPr>
          <p:cNvPr id="19" name="Shape 9"/>
          <p:cNvSpPr/>
          <p:nvPr/>
        </p:nvSpPr>
        <p:spPr>
          <a:xfrm>
            <a:off x="640080" y="4764024"/>
            <a:ext cx="493776" cy="493776"/>
          </a:xfrm>
          <a:prstGeom prst="ellipse">
            <a:avLst/>
          </a:prstGeom>
          <a:solidFill>
            <a:srgbClr val="D6902B"/>
          </a:solidFill>
          <a:ln/>
        </p:spPr>
      </p:sp>
      <p:pic>
        <p:nvPicPr>
          <p:cNvPr id="20" name="Image 8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73400" y="4897344"/>
            <a:ext cx="227137" cy="227137"/>
          </a:xfrm>
          <a:prstGeom prst="rect">
            <a:avLst/>
          </a:prstGeom>
        </p:spPr>
      </p:pic>
      <p:sp>
        <p:nvSpPr>
          <p:cNvPr id="21" name="Text 10"/>
          <p:cNvSpPr/>
          <p:nvPr/>
        </p:nvSpPr>
        <p:spPr>
          <a:xfrm>
            <a:off x="1335024" y="4727448"/>
            <a:ext cx="52120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São Paulo e Sudeste</a:t>
            </a:r>
            <a:endParaRPr lang="en-US" sz="1450" dirty="0"/>
          </a:p>
        </p:txBody>
      </p:sp>
      <p:sp>
        <p:nvSpPr>
          <p:cNvPr id="22" name="Text 11"/>
          <p:cNvSpPr/>
          <p:nvPr/>
        </p:nvSpPr>
        <p:spPr>
          <a:xfrm>
            <a:off x="1335024" y="5020056"/>
            <a:ext cx="521208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350"/>
              </a:lnSpc>
              <a:buNone/>
            </a:pPr>
            <a:r>
              <a:rPr lang="en-US" sz="1100" dirty="0">
                <a:solidFill>
                  <a:srgbClr val="8CA0B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Cobertura do principal polo industrial do país.</a:t>
            </a:r>
            <a:endParaRPr lang="en-US" sz="1100" dirty="0"/>
          </a:p>
        </p:txBody>
      </p:sp>
      <p:pic>
        <p:nvPicPr>
          <p:cNvPr id="23" name="Image 9" descr="C:\Users\rafae\Downloads\ORIZON_EXPRESS\apresentacao\img\glow_amber_hi.png">    </p:cNvPr>
          <p:cNvPicPr>
            <a:picLocks noChangeAspect="1"/>
          </p:cNvPicPr>
          <p:nvPr/>
        </p:nvPicPr>
        <p:blipFill>
          <a:blip r:embed="rId11">
            <a:alphaModFix amt="45000"/>
          </a:blip>
          <a:stretch>
            <a:fillRect/>
          </a:stretch>
        </p:blipFill>
        <p:spPr>
          <a:xfrm>
            <a:off x="319126" y="5339182"/>
            <a:ext cx="1135685" cy="1135685"/>
          </a:xfrm>
          <a:prstGeom prst="rect">
            <a:avLst/>
          </a:prstGeom>
        </p:spPr>
      </p:pic>
      <p:sp>
        <p:nvSpPr>
          <p:cNvPr id="24" name="Shape 12"/>
          <p:cNvSpPr/>
          <p:nvPr/>
        </p:nvSpPr>
        <p:spPr>
          <a:xfrm>
            <a:off x="640080" y="5660136"/>
            <a:ext cx="493776" cy="493776"/>
          </a:xfrm>
          <a:prstGeom prst="ellipse">
            <a:avLst/>
          </a:prstGeom>
          <a:solidFill>
            <a:srgbClr val="D6902B"/>
          </a:solidFill>
          <a:ln/>
        </p:spPr>
      </p:sp>
      <p:pic>
        <p:nvPicPr>
          <p:cNvPr id="25" name="Image 10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73400" y="5793456"/>
            <a:ext cx="227137" cy="227137"/>
          </a:xfrm>
          <a:prstGeom prst="rect">
            <a:avLst/>
          </a:prstGeom>
        </p:spPr>
      </p:pic>
      <p:sp>
        <p:nvSpPr>
          <p:cNvPr id="26" name="Text 13"/>
          <p:cNvSpPr/>
          <p:nvPr/>
        </p:nvSpPr>
        <p:spPr>
          <a:xfrm>
            <a:off x="1335024" y="5623560"/>
            <a:ext cx="5212080" cy="29260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450" b="1" dirty="0">
                <a:solidFill>
                  <a:srgbClr val="FFFFFF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Todo o Brasil</a:t>
            </a:r>
            <a:endParaRPr lang="en-US" sz="1450" dirty="0"/>
          </a:p>
        </p:txBody>
      </p:sp>
      <p:sp>
        <p:nvSpPr>
          <p:cNvPr id="27" name="Text 14"/>
          <p:cNvSpPr/>
          <p:nvPr/>
        </p:nvSpPr>
        <p:spPr>
          <a:xfrm>
            <a:off x="1335024" y="5916168"/>
            <a:ext cx="521208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lnSpc>
                <a:spcPts val="1350"/>
              </a:lnSpc>
              <a:buNone/>
            </a:pPr>
            <a:r>
              <a:rPr lang="en-US" sz="1100" dirty="0">
                <a:solidFill>
                  <a:srgbClr val="8CA0B3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Entregas nacionais quando a sua operação pede.</a:t>
            </a:r>
            <a:endParaRPr lang="en-US" sz="1100" dirty="0"/>
          </a:p>
        </p:txBody>
      </p:sp>
      <p:pic>
        <p:nvPicPr>
          <p:cNvPr id="28" name="Image 11" descr="C:\Users\rafae\Downloads\ORIZON_EXPRESS\apresentacao\img\glow_amber.png">    </p:cNvPr>
          <p:cNvPicPr>
            <a:picLocks noChangeAspect="1"/>
          </p:cNvPicPr>
          <p:nvPr/>
        </p:nvPicPr>
        <p:blipFill>
          <a:blip r:embed="rId13">
            <a:alphaModFix amt="58000"/>
          </a:blip>
          <a:stretch>
            <a:fillRect/>
          </a:stretch>
        </p:blipFill>
        <p:spPr>
          <a:xfrm>
            <a:off x="6446520" y="1234440"/>
            <a:ext cx="5486400" cy="5486400"/>
          </a:xfrm>
          <a:prstGeom prst="rect">
            <a:avLst/>
          </a:prstGeom>
        </p:spPr>
      </p:pic>
      <p:pic>
        <p:nvPicPr>
          <p:cNvPr id="29" name="Image 12" descr="C:\Users\rafae\Downloads\ORIZON_EXPRESS\apresentacao\img\map_brasil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656832" y="1417320"/>
            <a:ext cx="5074920" cy="5074920"/>
          </a:xfrm>
          <a:prstGeom prst="rect">
            <a:avLst/>
          </a:prstGeom>
        </p:spPr>
      </p:pic>
      <p:sp>
        <p:nvSpPr>
          <p:cNvPr id="30" name="Text 15"/>
          <p:cNvSpPr/>
          <p:nvPr/>
        </p:nvSpPr>
        <p:spPr>
          <a:xfrm>
            <a:off x="8112465" y="4834661"/>
            <a:ext cx="1691640" cy="2377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1050" b="1" spc="150" kern="0" dirty="0">
                <a:solidFill>
                  <a:srgbClr val="F0A93C"/>
                </a:solidFill>
                <a:latin typeface="Bahnschrift" pitchFamily="34" charset="0"/>
                <a:ea typeface="Bahnschrift" pitchFamily="34" charset="-122"/>
                <a:cs typeface="Bahnschrift" pitchFamily="34" charset="-120"/>
              </a:rPr>
              <a:t>PAULÍNIA · RMC</a:t>
            </a:r>
            <a:endParaRPr lang="en-US" sz="10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Institucional — Orizon Express</dc:title>
  <dc:subject>PptxGenJS Presentation</dc:subject>
  <dc:creator>Orizon Express</dc:creator>
  <cp:lastModifiedBy>Orizon Express</cp:lastModifiedBy>
  <cp:revision>1</cp:revision>
  <dcterms:created xsi:type="dcterms:W3CDTF">2026-07-16T00:10:57Z</dcterms:created>
  <dcterms:modified xsi:type="dcterms:W3CDTF">2026-07-16T00:10:57Z</dcterms:modified>
</cp:coreProperties>
</file>